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23"/>
    <p:restoredTop sz="94729"/>
  </p:normalViewPr>
  <p:slideViewPr>
    <p:cSldViewPr snapToGrid="0" snapToObjects="1">
      <p:cViewPr varScale="1">
        <p:scale>
          <a:sx n="88" d="100"/>
          <a:sy n="88" d="100"/>
        </p:scale>
        <p:origin x="184"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Cliquez et modifiez le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Cliquez et modifiez le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Cliquez et modifiez le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a:t>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Cliquez et modifiez le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a:t>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a:t>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a:t>12/1/17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Cliquez et modifiez le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a:t>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a:pPr/>
              <a:t>12/1/17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L’image dans les albums </a:t>
            </a:r>
            <a:endParaRPr lang="fr-FR" dirty="0"/>
          </a:p>
        </p:txBody>
      </p:sp>
      <p:sp>
        <p:nvSpPr>
          <p:cNvPr id="3" name="Sous-titre 2"/>
          <p:cNvSpPr>
            <a:spLocks noGrp="1"/>
          </p:cNvSpPr>
          <p:nvPr>
            <p:ph type="subTitle" idx="1"/>
          </p:nvPr>
        </p:nvSpPr>
        <p:spPr>
          <a:xfrm>
            <a:off x="8610600" y="4960137"/>
            <a:ext cx="3339662" cy="1463040"/>
          </a:xfrm>
        </p:spPr>
        <p:txBody>
          <a:bodyPr/>
          <a:lstStyle/>
          <a:p>
            <a:pPr algn="ctr"/>
            <a:r>
              <a:rPr lang="fr-FR" b="1" u="sng" dirty="0"/>
              <a:t>Evolution esthétique </a:t>
            </a:r>
            <a:r>
              <a:rPr lang="fr-FR" b="1" u="sng" dirty="0" smtClean="0"/>
              <a:t>et idéologique </a:t>
            </a:r>
            <a:r>
              <a:rPr lang="fr-FR" b="1" u="sng" dirty="0"/>
              <a:t>des images </a:t>
            </a:r>
            <a:endParaRPr lang="fr-FR" dirty="0"/>
          </a:p>
        </p:txBody>
      </p:sp>
    </p:spTree>
    <p:extLst>
      <p:ext uri="{BB962C8B-B14F-4D97-AF65-F5344CB8AC3E}">
        <p14:creationId xmlns:p14="http://schemas.microsoft.com/office/powerpoint/2010/main" val="2129148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albums illustres </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4317" y="471509"/>
            <a:ext cx="4149559" cy="5184775"/>
          </a:xfrm>
        </p:spPr>
      </p:pic>
      <p:sp>
        <p:nvSpPr>
          <p:cNvPr id="4" name="Espace réservé du texte 3"/>
          <p:cNvSpPr>
            <a:spLocks noGrp="1"/>
          </p:cNvSpPr>
          <p:nvPr>
            <p:ph type="body" sz="half" idx="2"/>
          </p:nvPr>
        </p:nvSpPr>
        <p:spPr/>
        <p:txBody>
          <a:bodyPr>
            <a:normAutofit fontScale="85000" lnSpcReduction="20000"/>
          </a:bodyPr>
          <a:lstStyle/>
          <a:p>
            <a:pPr algn="just"/>
            <a:r>
              <a:rPr lang="fr-FR" sz="1900" dirty="0">
                <a:latin typeface="Arial" charset="0"/>
                <a:ea typeface="Arial" charset="0"/>
                <a:cs typeface="Arial" charset="0"/>
              </a:rPr>
              <a:t>F</a:t>
            </a:r>
            <a:r>
              <a:rPr lang="fr-FR" sz="1900" dirty="0" smtClean="0">
                <a:latin typeface="Arial" charset="0"/>
                <a:ea typeface="Arial" charset="0"/>
                <a:cs typeface="Arial" charset="0"/>
              </a:rPr>
              <a:t>raîche</a:t>
            </a:r>
            <a:r>
              <a:rPr lang="fr-FR" sz="1900" dirty="0">
                <a:latin typeface="Arial" charset="0"/>
                <a:ea typeface="Arial" charset="0"/>
                <a:cs typeface="Arial" charset="0"/>
              </a:rPr>
              <a:t>, vivante, simple, gaie, claire, joyeuse, </a:t>
            </a:r>
            <a:r>
              <a:rPr lang="fr-FR" sz="1900" dirty="0" smtClean="0">
                <a:latin typeface="Arial" charset="0"/>
                <a:ea typeface="Arial" charset="0"/>
                <a:cs typeface="Arial" charset="0"/>
              </a:rPr>
              <a:t>positive, l’illustration </a:t>
            </a:r>
            <a:r>
              <a:rPr lang="fr-FR" sz="1900" dirty="0">
                <a:latin typeface="Arial" charset="0"/>
                <a:ea typeface="Arial" charset="0"/>
                <a:cs typeface="Arial" charset="0"/>
              </a:rPr>
              <a:t>doit-être ʺsaineʺ, « </a:t>
            </a:r>
            <a:r>
              <a:rPr lang="fr-FR" sz="1900" i="1" dirty="0">
                <a:latin typeface="Arial" charset="0"/>
                <a:ea typeface="Arial" charset="0"/>
                <a:cs typeface="Arial" charset="0"/>
              </a:rPr>
              <a:t>toute dissonance est sévèrement jugée (…) toute innovation plastique est considérée avec </a:t>
            </a:r>
            <a:r>
              <a:rPr lang="fr-FR" sz="1900" i="1" dirty="0" smtClean="0">
                <a:latin typeface="Arial" charset="0"/>
                <a:ea typeface="Arial" charset="0"/>
                <a:cs typeface="Arial" charset="0"/>
              </a:rPr>
              <a:t>circonspection</a:t>
            </a:r>
            <a:r>
              <a:rPr lang="fr-FR" sz="1900" dirty="0">
                <a:latin typeface="Arial" charset="0"/>
                <a:ea typeface="Arial" charset="0"/>
                <a:cs typeface="Arial" charset="0"/>
              </a:rPr>
              <a:t>"</a:t>
            </a:r>
            <a:r>
              <a:rPr lang="fr-FR" sz="1900" dirty="0">
                <a:latin typeface="Arial" charset="0"/>
                <a:ea typeface="Arial" charset="0"/>
                <a:cs typeface="Arial" charset="0"/>
              </a:rPr>
              <a:t> </a:t>
            </a:r>
            <a:endParaRPr lang="fr-FR" sz="1900" dirty="0" smtClean="0">
              <a:latin typeface="Arial" charset="0"/>
              <a:ea typeface="Arial" charset="0"/>
              <a:cs typeface="Arial" charset="0"/>
            </a:endParaRPr>
          </a:p>
          <a:p>
            <a:pPr algn="just"/>
            <a:r>
              <a:rPr lang="fr-FR" sz="1900" dirty="0" smtClean="0">
                <a:latin typeface="Arial" charset="0"/>
                <a:ea typeface="Arial" charset="0"/>
                <a:cs typeface="Arial" charset="0"/>
              </a:rPr>
              <a:t>Toute </a:t>
            </a:r>
            <a:r>
              <a:rPr lang="fr-FR" sz="1900" dirty="0">
                <a:latin typeface="Arial" charset="0"/>
                <a:ea typeface="Arial" charset="0"/>
                <a:cs typeface="Arial" charset="0"/>
              </a:rPr>
              <a:t>stylisation simplificatrice ou toute sophistication n’est jugée tolérable que si elle reste intelligible car l’illustration sert avant tout à la compréhension du texte. L’enfant doit y retrouver les informations qu’il a lues dans le récit. </a:t>
            </a:r>
            <a:endParaRPr lang="fr-FR" sz="1900" dirty="0" smtClean="0">
              <a:latin typeface="Arial" charset="0"/>
              <a:ea typeface="Arial" charset="0"/>
              <a:cs typeface="Arial" charset="0"/>
            </a:endParaRPr>
          </a:p>
          <a:p>
            <a:pPr algn="just"/>
            <a:endParaRPr lang="fr-FR" dirty="0">
              <a:latin typeface="Arial" charset="0"/>
              <a:ea typeface="Arial" charset="0"/>
              <a:cs typeface="Arial" charset="0"/>
            </a:endParaRPr>
          </a:p>
          <a:p>
            <a:pPr algn="just"/>
            <a:endParaRPr lang="fr-FR" dirty="0">
              <a:latin typeface="Arial" charset="0"/>
              <a:ea typeface="Arial" charset="0"/>
              <a:cs typeface="Arial" charset="0"/>
            </a:endParaRPr>
          </a:p>
          <a:p>
            <a:pPr algn="just"/>
            <a:r>
              <a:rPr lang="fr-FR" sz="1400" dirty="0" smtClean="0">
                <a:latin typeface="Arial" charset="0"/>
                <a:ea typeface="Arial" charset="0"/>
                <a:cs typeface="Arial" charset="0"/>
              </a:rPr>
              <a:t>BOULAIRE</a:t>
            </a:r>
            <a:r>
              <a:rPr lang="fr-FR" sz="1400" dirty="0">
                <a:latin typeface="Arial" charset="0"/>
                <a:ea typeface="Arial" charset="0"/>
                <a:cs typeface="Arial" charset="0"/>
              </a:rPr>
              <a:t> Cécile, « Le beau et le moche dans l’album pour enfants », </a:t>
            </a:r>
            <a:r>
              <a:rPr lang="fr-FR" sz="1400" i="1" dirty="0">
                <a:latin typeface="Arial" charset="0"/>
                <a:ea typeface="Arial" charset="0"/>
                <a:cs typeface="Arial" charset="0"/>
              </a:rPr>
              <a:t>in</a:t>
            </a:r>
            <a:r>
              <a:rPr lang="fr-FR" sz="1400" dirty="0">
                <a:latin typeface="Arial" charset="0"/>
                <a:ea typeface="Arial" charset="0"/>
                <a:cs typeface="Arial" charset="0"/>
              </a:rPr>
              <a:t> </a:t>
            </a:r>
            <a:r>
              <a:rPr lang="fr-FR" sz="1400" i="1" dirty="0">
                <a:latin typeface="Arial" charset="0"/>
                <a:ea typeface="Arial" charset="0"/>
                <a:cs typeface="Arial" charset="0"/>
              </a:rPr>
              <a:t>Littératures de jeunesse, incertaines frontières</a:t>
            </a:r>
            <a:endParaRPr lang="fr-FR" sz="1400" dirty="0">
              <a:latin typeface="Arial" charset="0"/>
              <a:ea typeface="Arial" charset="0"/>
              <a:cs typeface="Arial" charset="0"/>
            </a:endParaRPr>
          </a:p>
          <a:p>
            <a:endParaRPr lang="fr-FR" dirty="0" smtClean="0"/>
          </a:p>
          <a:p>
            <a:endParaRPr lang="fr-FR" dirty="0" smtClean="0"/>
          </a:p>
        </p:txBody>
      </p:sp>
      <p:sp>
        <p:nvSpPr>
          <p:cNvPr id="3" name="ZoneTexte 2"/>
          <p:cNvSpPr txBox="1"/>
          <p:nvPr/>
        </p:nvSpPr>
        <p:spPr>
          <a:xfrm>
            <a:off x="6357256" y="5805714"/>
            <a:ext cx="5413829" cy="646331"/>
          </a:xfrm>
          <a:prstGeom prst="rect">
            <a:avLst/>
          </a:prstGeom>
          <a:noFill/>
        </p:spPr>
        <p:txBody>
          <a:bodyPr wrap="square" rtlCol="0">
            <a:spAutoFit/>
          </a:bodyPr>
          <a:lstStyle/>
          <a:p>
            <a:r>
              <a:rPr lang="fr-FR"/>
              <a:t>DELAHAYE, Gilbert, MARLIER, Marcel, </a:t>
            </a:r>
            <a:r>
              <a:rPr lang="fr-FR" b="1" i="1"/>
              <a:t>Martine à l'école</a:t>
            </a:r>
            <a:endParaRPr lang="fr-FR"/>
          </a:p>
          <a:p>
            <a:endParaRPr lang="fr-FR" dirty="0"/>
          </a:p>
        </p:txBody>
      </p:sp>
    </p:spTree>
    <p:extLst>
      <p:ext uri="{BB962C8B-B14F-4D97-AF65-F5344CB8AC3E}">
        <p14:creationId xmlns:p14="http://schemas.microsoft.com/office/powerpoint/2010/main" val="1966751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BLAKE, PEF, SOLOTAREFF</a:t>
            </a: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2426" y="2249743"/>
            <a:ext cx="3512769" cy="3603617"/>
          </a:xfrm>
          <a:ln>
            <a:solidFill>
              <a:srgbClr val="FF0000"/>
            </a:solidFill>
          </a:ln>
        </p:spPr>
      </p:pic>
      <p:sp>
        <p:nvSpPr>
          <p:cNvPr id="7" name="ZoneTexte 6"/>
          <p:cNvSpPr txBox="1"/>
          <p:nvPr/>
        </p:nvSpPr>
        <p:spPr>
          <a:xfrm>
            <a:off x="6834553" y="734859"/>
            <a:ext cx="4736123" cy="1200329"/>
          </a:xfrm>
          <a:prstGeom prst="rect">
            <a:avLst/>
          </a:prstGeom>
          <a:noFill/>
        </p:spPr>
        <p:txBody>
          <a:bodyPr wrap="square" rtlCol="0">
            <a:spAutoFit/>
          </a:bodyPr>
          <a:lstStyle/>
          <a:p>
            <a:r>
              <a:rPr lang="fr-FR" dirty="0"/>
              <a:t>« </a:t>
            </a:r>
            <a:r>
              <a:rPr lang="fr-FR" i="1" dirty="0"/>
              <a:t>Dans le simple registre de l’image cependant le glissement de la tendre drôlerie à l’humour caustique coïncide avec l’émergence d’un nouveau critère de jugement esthétique : la puissance</a:t>
            </a:r>
            <a:r>
              <a:rPr lang="fr-FR" dirty="0" smtClean="0"/>
              <a:t>. »</a:t>
            </a:r>
            <a:endParaRPr lang="fr-FR" dirty="0"/>
          </a:p>
        </p:txBody>
      </p:sp>
      <p:pic>
        <p:nvPicPr>
          <p:cNvPr id="9" name="Espace réservé du contenu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9353" y="2234475"/>
            <a:ext cx="4754562" cy="2979525"/>
          </a:xfrm>
          <a:ln>
            <a:solidFill>
              <a:schemeClr val="tx1"/>
            </a:solidFill>
          </a:ln>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764" y="2249743"/>
            <a:ext cx="2339020" cy="4042751"/>
          </a:xfrm>
          <a:prstGeom prst="rect">
            <a:avLst/>
          </a:prstGeom>
        </p:spPr>
      </p:pic>
    </p:spTree>
    <p:extLst>
      <p:ext uri="{BB962C8B-B14F-4D97-AF65-F5344CB8AC3E}">
        <p14:creationId xmlns:p14="http://schemas.microsoft.com/office/powerpoint/2010/main" val="7538317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553" y="471509"/>
            <a:ext cx="5568461" cy="1737360"/>
          </a:xfrm>
        </p:spPr>
        <p:txBody>
          <a:bodyPr/>
          <a:lstStyle/>
          <a:p>
            <a:r>
              <a:rPr lang="fr-FR" dirty="0" smtClean="0"/>
              <a:t>Un chromatisme a la </a:t>
            </a:r>
            <a:r>
              <a:rPr lang="fr-FR" dirty="0" err="1" smtClean="0"/>
              <a:t>gaugain</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6394" y="1001711"/>
            <a:ext cx="4206384" cy="5492873"/>
          </a:xfrm>
        </p:spPr>
      </p:pic>
      <p:sp>
        <p:nvSpPr>
          <p:cNvPr id="4" name="Espace réservé du texte 3"/>
          <p:cNvSpPr>
            <a:spLocks noGrp="1"/>
          </p:cNvSpPr>
          <p:nvPr>
            <p:ph type="body" sz="half" idx="2"/>
          </p:nvPr>
        </p:nvSpPr>
        <p:spPr>
          <a:xfrm>
            <a:off x="1024128" y="2257505"/>
            <a:ext cx="4389120" cy="4084679"/>
          </a:xfrm>
        </p:spPr>
        <p:txBody>
          <a:bodyPr>
            <a:normAutofit lnSpcReduction="10000"/>
          </a:bodyPr>
          <a:lstStyle/>
          <a:p>
            <a:pPr algn="just"/>
            <a:r>
              <a:rPr lang="fr-FR" dirty="0" smtClean="0"/>
              <a:t>Selon </a:t>
            </a:r>
            <a:r>
              <a:rPr lang="fr-FR" dirty="0"/>
              <a:t>Cécile Boulaire, dès le milieu des années 80, les critiques  reconnaissent à l’image une expressivité puissante. Les productions sont plus audacieuses et le regard porté à l’image doit accepter une violence chromatique ou graphique pour ensuite l’apprécier. On voit dans l’image enfantine, des traits caractéristiques des arts majeurs et notamment de la peinture. On va donc parler par exemple « </a:t>
            </a:r>
            <a:r>
              <a:rPr lang="fr-FR" i="1" dirty="0"/>
              <a:t>d’un chromatisme à la Gauguin pour </a:t>
            </a:r>
            <a:r>
              <a:rPr lang="fr-FR" i="1" dirty="0" err="1"/>
              <a:t>Solotareff</a:t>
            </a:r>
            <a:r>
              <a:rPr lang="fr-FR" dirty="0"/>
              <a:t> ».    </a:t>
            </a:r>
            <a:endParaRPr lang="fr-FR" dirty="0" smtClean="0"/>
          </a:p>
          <a:p>
            <a:r>
              <a:rPr lang="fr-FR" dirty="0" smtClean="0"/>
              <a:t>                                                                   </a:t>
            </a:r>
            <a:endParaRPr lang="fr-FR" dirty="0" smtClean="0"/>
          </a:p>
          <a:p>
            <a:endParaRPr lang="fr-FR" dirty="0"/>
          </a:p>
          <a:p>
            <a:endParaRPr lang="fr-FR" dirty="0" smtClean="0"/>
          </a:p>
          <a:p>
            <a:r>
              <a:rPr lang="fr-FR" dirty="0" smtClean="0"/>
              <a:t>SOLOTAREFF</a:t>
            </a:r>
            <a:r>
              <a:rPr lang="fr-FR" dirty="0" smtClean="0"/>
              <a:t>, Grégoire, </a:t>
            </a:r>
            <a:r>
              <a:rPr lang="fr-FR" i="1" dirty="0" smtClean="0"/>
              <a:t>Un jour, un </a:t>
            </a:r>
            <a:r>
              <a:rPr lang="fr-FR" i="1" dirty="0" smtClean="0"/>
              <a:t>loup</a:t>
            </a:r>
            <a:endParaRPr lang="fr-FR" dirty="0" smtClean="0"/>
          </a:p>
        </p:txBody>
      </p:sp>
      <p:cxnSp>
        <p:nvCxnSpPr>
          <p:cNvPr id="7" name="Connecteur droit avec flèche 6"/>
          <p:cNvCxnSpPr/>
          <p:nvPr/>
        </p:nvCxnSpPr>
        <p:spPr>
          <a:xfrm>
            <a:off x="5111262" y="5861538"/>
            <a:ext cx="1875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103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Tomi Ungerer</a:t>
            </a:r>
            <a:endParaRPr lang="fr-FR"/>
          </a:p>
        </p:txBody>
      </p:sp>
      <p:pic>
        <p:nvPicPr>
          <p:cNvPr id="5" name="Espace réservé du contenu 4"/>
          <p:cNvPicPr>
            <a:picLocks noGrp="1" noChangeAspect="1"/>
          </p:cNvPicPr>
          <p:nvPr>
            <p:ph idx="1"/>
          </p:nvPr>
        </p:nvPicPr>
        <p:blipFill rotWithShape="1">
          <a:blip r:embed="rId2">
            <a:extLst>
              <a:ext uri="{28A0092B-C50C-407E-A947-70E740481C1C}">
                <a14:useLocalDpi xmlns:a14="http://schemas.microsoft.com/office/drawing/2010/main" val="0"/>
              </a:ext>
            </a:extLst>
          </a:blip>
          <a:srcRect l="3796" b="265"/>
          <a:stretch/>
        </p:blipFill>
        <p:spPr>
          <a:xfrm>
            <a:off x="5943600" y="656492"/>
            <a:ext cx="5793206" cy="5205046"/>
          </a:xfrm>
        </p:spPr>
      </p:pic>
      <p:sp>
        <p:nvSpPr>
          <p:cNvPr id="4" name="Espace réservé du texte 3"/>
          <p:cNvSpPr>
            <a:spLocks noGrp="1"/>
          </p:cNvSpPr>
          <p:nvPr>
            <p:ph type="body" sz="half" idx="2"/>
          </p:nvPr>
        </p:nvSpPr>
        <p:spPr/>
        <p:txBody>
          <a:bodyPr/>
          <a:lstStyle/>
          <a:p>
            <a:pPr algn="just"/>
            <a:r>
              <a:rPr lang="fr-FR" sz="1800" dirty="0">
                <a:latin typeface="Arial" charset="0"/>
                <a:ea typeface="Arial" charset="0"/>
                <a:cs typeface="Arial" charset="0"/>
              </a:rPr>
              <a:t>Consécration ultime au lieu d’être assimilée à un art plus prestigieux, l’image s’évalue à l’aune de ses propres créateurs : Ungerer devient une référence ; une illustration peut-être jugée ʺ</a:t>
            </a:r>
            <a:r>
              <a:rPr lang="fr-FR" sz="1800" dirty="0" err="1">
                <a:latin typeface="Arial" charset="0"/>
                <a:ea typeface="Arial" charset="0"/>
                <a:cs typeface="Arial" charset="0"/>
              </a:rPr>
              <a:t>brunhovienne</a:t>
            </a:r>
            <a:r>
              <a:rPr lang="fr-FR" sz="1800" dirty="0">
                <a:latin typeface="Arial" charset="0"/>
                <a:ea typeface="Arial" charset="0"/>
                <a:cs typeface="Arial" charset="0"/>
              </a:rPr>
              <a:t>ʺ.</a:t>
            </a:r>
          </a:p>
          <a:p>
            <a:endParaRPr lang="fr-FR" dirty="0"/>
          </a:p>
        </p:txBody>
      </p:sp>
    </p:spTree>
    <p:extLst>
      <p:ext uri="{BB962C8B-B14F-4D97-AF65-F5344CB8AC3E}">
        <p14:creationId xmlns:p14="http://schemas.microsoft.com/office/powerpoint/2010/main" val="547867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3600" dirty="0" bmk="">
                <a:latin typeface="Arial" charset="0"/>
              </a:rPr>
              <a:t>PACOSKA, </a:t>
            </a:r>
            <a:r>
              <a:rPr lang="fr-FR" altLang="fr-FR" sz="3600" dirty="0" err="1" bmk="">
                <a:latin typeface="Arial" charset="0"/>
              </a:rPr>
              <a:t>Kveta</a:t>
            </a:r>
            <a:endParaRPr lang="fr-FR" sz="3600" dirty="0"/>
          </a:p>
        </p:txBody>
      </p:sp>
      <p:sp>
        <p:nvSpPr>
          <p:cNvPr id="3" name="Espace réservé du contenu 2"/>
          <p:cNvSpPr>
            <a:spLocks noGrp="1"/>
          </p:cNvSpPr>
          <p:nvPr>
            <p:ph idx="1"/>
          </p:nvPr>
        </p:nvSpPr>
        <p:spPr>
          <a:xfrm>
            <a:off x="5714999" y="822960"/>
            <a:ext cx="6262167" cy="5184648"/>
          </a:xfrm>
        </p:spPr>
        <p:txBody>
          <a:bodyPr>
            <a:normAutofit lnSpcReduction="10000"/>
          </a:bodyPr>
          <a:lstStyle/>
          <a:p>
            <a:endParaRPr lang="fr-FR" altLang="fr-FR" dirty="0" smtClean="0" bmk="">
              <a:latin typeface="Arial" charset="0"/>
              <a:ea typeface="Arial" charset="0"/>
              <a:cs typeface="Arial" charset="0"/>
            </a:endParaRPr>
          </a:p>
          <a:p>
            <a:endParaRPr lang="fr-FR" altLang="fr-FR" dirty="0" bmk="">
              <a:latin typeface="Arial" charset="0"/>
              <a:ea typeface="Arial" charset="0"/>
              <a:cs typeface="Arial" charset="0"/>
            </a:endParaRPr>
          </a:p>
          <a:p>
            <a:endParaRPr lang="fr-FR" altLang="fr-FR" dirty="0" smtClean="0" bmk="">
              <a:latin typeface="Arial" charset="0"/>
              <a:ea typeface="Arial" charset="0"/>
              <a:cs typeface="Arial" charset="0"/>
            </a:endParaRPr>
          </a:p>
          <a:p>
            <a:endParaRPr lang="fr-FR" altLang="fr-FR" dirty="0" bmk="">
              <a:latin typeface="Arial" charset="0"/>
              <a:ea typeface="Arial" charset="0"/>
              <a:cs typeface="Arial" charset="0"/>
            </a:endParaRPr>
          </a:p>
          <a:p>
            <a:endParaRPr lang="fr-FR" altLang="fr-FR" dirty="0" smtClean="0" bmk="">
              <a:latin typeface="Arial" charset="0"/>
              <a:ea typeface="Arial" charset="0"/>
              <a:cs typeface="Arial" charset="0"/>
            </a:endParaRPr>
          </a:p>
          <a:p>
            <a:endParaRPr lang="fr-FR" altLang="fr-FR" dirty="0" bmk="">
              <a:latin typeface="Arial" charset="0"/>
              <a:ea typeface="Arial" charset="0"/>
              <a:cs typeface="Arial" charset="0"/>
            </a:endParaRPr>
          </a:p>
          <a:p>
            <a:endParaRPr lang="fr-FR" altLang="fr-FR" dirty="0" smtClean="0" bmk="">
              <a:latin typeface="Arial" charset="0"/>
              <a:ea typeface="Arial" charset="0"/>
              <a:cs typeface="Arial" charset="0"/>
            </a:endParaRPr>
          </a:p>
          <a:p>
            <a:endParaRPr lang="fr-FR" altLang="fr-FR" dirty="0" bmk="">
              <a:latin typeface="Arial" charset="0"/>
              <a:ea typeface="Arial" charset="0"/>
              <a:cs typeface="Arial" charset="0"/>
            </a:endParaRPr>
          </a:p>
          <a:p>
            <a:endParaRPr lang="fr-FR" altLang="fr-FR" dirty="0" smtClean="0" bmk="">
              <a:latin typeface="Arial" charset="0"/>
              <a:ea typeface="Arial" charset="0"/>
              <a:cs typeface="Arial" charset="0"/>
            </a:endParaRPr>
          </a:p>
          <a:p>
            <a:r>
              <a:rPr lang="fr-FR" altLang="fr-FR" dirty="0" smtClean="0" bmk="">
                <a:latin typeface="Arial" charset="0"/>
                <a:ea typeface="Arial" charset="0"/>
                <a:cs typeface="Arial" charset="0"/>
              </a:rPr>
              <a:t>PACOSKA </a:t>
            </a:r>
            <a:r>
              <a:rPr lang="fr-FR" altLang="fr-FR" dirty="0" err="1" smtClean="0" bmk="">
                <a:latin typeface="Arial" charset="0"/>
                <a:ea typeface="Arial" charset="0"/>
                <a:cs typeface="Arial" charset="0"/>
              </a:rPr>
              <a:t>Kveta</a:t>
            </a:r>
            <a:r>
              <a:rPr lang="fr-FR" altLang="fr-FR" dirty="0" bmk="">
                <a:latin typeface="Arial" charset="0"/>
                <a:ea typeface="Arial" charset="0"/>
                <a:cs typeface="Arial" charset="0"/>
              </a:rPr>
              <a:t>, </a:t>
            </a:r>
            <a:r>
              <a:rPr lang="fr-FR" altLang="fr-FR" i="1" dirty="0" bmk="">
                <a:latin typeface="Arial" charset="0"/>
                <a:ea typeface="Arial" charset="0"/>
                <a:cs typeface="Arial" charset="0"/>
              </a:rPr>
              <a:t>Couleur, couleurs</a:t>
            </a:r>
            <a:r>
              <a:rPr lang="fr-FR" altLang="fr-FR" dirty="0" bmk="">
                <a:latin typeface="Arial" charset="0"/>
                <a:ea typeface="Arial" charset="0"/>
                <a:cs typeface="Arial" charset="0"/>
              </a:rPr>
              <a:t>, Paris, Seuil ,1993</a:t>
            </a: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
        <p:nvSpPr>
          <p:cNvPr id="4" name="Espace réservé du texte 3"/>
          <p:cNvSpPr>
            <a:spLocks noGrp="1"/>
          </p:cNvSpPr>
          <p:nvPr>
            <p:ph type="body" sz="half" idx="2"/>
          </p:nvPr>
        </p:nvSpPr>
        <p:spPr/>
        <p:txBody>
          <a:bodyPr>
            <a:normAutofit lnSpcReduction="10000"/>
          </a:bodyPr>
          <a:lstStyle/>
          <a:p>
            <a:pPr lvl="0" algn="just" eaLnBrk="0" fontAlgn="base" hangingPunct="0">
              <a:lnSpc>
                <a:spcPct val="100000"/>
              </a:lnSpc>
              <a:spcBef>
                <a:spcPct val="0"/>
              </a:spcBef>
              <a:spcAft>
                <a:spcPct val="0"/>
              </a:spcAft>
              <a:buClrTx/>
              <a:buSzTx/>
            </a:pPr>
            <a:r>
              <a:rPr lang="fr-FR" altLang="fr-FR" sz="1800" dirty="0">
                <a:latin typeface="Arial" charset="0"/>
                <a:ea typeface="Arial" charset="0"/>
                <a:cs typeface="Arial" charset="0"/>
              </a:rPr>
              <a:t>Le temps vient où la </a:t>
            </a:r>
            <a:r>
              <a:rPr lang="fr-FR" altLang="fr-FR" sz="1800" b="1" dirty="0">
                <a:latin typeface="Arial" charset="0"/>
                <a:ea typeface="Arial" charset="0"/>
                <a:cs typeface="Arial" charset="0"/>
              </a:rPr>
              <a:t>notion de style </a:t>
            </a:r>
            <a:r>
              <a:rPr lang="fr-FR" altLang="fr-FR" sz="1800" dirty="0">
                <a:latin typeface="Arial" charset="0"/>
                <a:ea typeface="Arial" charset="0"/>
                <a:cs typeface="Arial" charset="0"/>
              </a:rPr>
              <a:t>apparait, un ouvrage est apprécié au regard de l’œuvre globale d’un artiste. Cécile Boulaire cite, parmi d’autres, l’exemple d’un livre </a:t>
            </a:r>
            <a:r>
              <a:rPr lang="fr-FR" altLang="fr-FR" sz="1800" dirty="0" smtClean="0" bmk="">
                <a:latin typeface="Arial" charset="0"/>
                <a:ea typeface="Arial" charset="0"/>
                <a:cs typeface="Arial" charset="0"/>
              </a:rPr>
              <a:t>de </a:t>
            </a:r>
            <a:r>
              <a:rPr lang="fr-FR" altLang="fr-FR" sz="1800" dirty="0" err="1" bmk="">
                <a:latin typeface="Arial" charset="0"/>
                <a:ea typeface="Arial" charset="0"/>
                <a:cs typeface="Arial" charset="0"/>
              </a:rPr>
              <a:t>Kveta</a:t>
            </a:r>
            <a:r>
              <a:rPr lang="fr-FR" altLang="fr-FR" sz="1800" dirty="0" bmk="">
                <a:latin typeface="Arial" charset="0"/>
                <a:ea typeface="Arial" charset="0"/>
                <a:cs typeface="Arial" charset="0"/>
              </a:rPr>
              <a:t> </a:t>
            </a:r>
            <a:r>
              <a:rPr lang="fr-FR" altLang="fr-FR" sz="1800" dirty="0" err="1" bmk="">
                <a:latin typeface="Arial" charset="0"/>
                <a:ea typeface="Arial" charset="0"/>
                <a:cs typeface="Arial" charset="0"/>
              </a:rPr>
              <a:t>Pacovska</a:t>
            </a:r>
            <a:r>
              <a:rPr lang="fr-FR" altLang="fr-FR" sz="1800" dirty="0" bmk="">
                <a:latin typeface="Arial" charset="0"/>
                <a:ea typeface="Arial" charset="0"/>
                <a:cs typeface="Arial" charset="0"/>
              </a:rPr>
              <a:t>, «où  la personnalité graphique de l’illustratrice explose en un véritable feu d’artifice de formes et de </a:t>
            </a:r>
            <a:r>
              <a:rPr lang="fr-FR" altLang="fr-FR" sz="1800" dirty="0" smtClean="0" bmk="">
                <a:latin typeface="Arial" charset="0"/>
                <a:ea typeface="Arial" charset="0"/>
                <a:cs typeface="Arial" charset="0"/>
              </a:rPr>
              <a:t>couleurs</a:t>
            </a:r>
            <a:r>
              <a:rPr lang="fr-FR" altLang="fr-FR" sz="1800" dirty="0">
                <a:latin typeface="Arial" charset="0"/>
                <a:ea typeface="Arial" charset="0"/>
                <a:cs typeface="Arial" charset="0"/>
              </a:rPr>
              <a:t> </a:t>
            </a:r>
            <a:r>
              <a:rPr lang="fr-FR" altLang="fr-FR" sz="1800" dirty="0" smtClean="0">
                <a:latin typeface="Arial" charset="0"/>
                <a:ea typeface="Arial" charset="0"/>
                <a:cs typeface="Arial" charset="0"/>
              </a:rPr>
              <a:t>»</a:t>
            </a:r>
          </a:p>
          <a:p>
            <a:pPr lvl="0" algn="just" eaLnBrk="0" fontAlgn="base" hangingPunct="0">
              <a:lnSpc>
                <a:spcPct val="100000"/>
              </a:lnSpc>
              <a:spcBef>
                <a:spcPct val="0"/>
              </a:spcBef>
              <a:spcAft>
                <a:spcPct val="0"/>
              </a:spcAft>
              <a:buClrTx/>
              <a:buSzTx/>
            </a:pPr>
            <a:endParaRPr lang="fr-FR" altLang="fr-FR" sz="1800" dirty="0">
              <a:latin typeface="Arial" charset="0"/>
              <a:ea typeface="Arial" charset="0"/>
              <a:cs typeface="Arial" charset="0"/>
            </a:endParaRPr>
          </a:p>
          <a:p>
            <a:pPr lvl="0" algn="just" eaLnBrk="0" fontAlgn="base" hangingPunct="0">
              <a:lnSpc>
                <a:spcPct val="100000"/>
              </a:lnSpc>
              <a:spcBef>
                <a:spcPct val="0"/>
              </a:spcBef>
              <a:spcAft>
                <a:spcPct val="0"/>
              </a:spcAft>
              <a:buClrTx/>
              <a:buSzTx/>
            </a:pPr>
            <a:endParaRPr lang="fr-FR" altLang="fr-FR" sz="1800" dirty="0" smtClean="0">
              <a:latin typeface="Arial" charset="0"/>
              <a:ea typeface="Arial" charset="0"/>
              <a:cs typeface="Arial" charset="0"/>
            </a:endParaRPr>
          </a:p>
          <a:p>
            <a:pPr lvl="0" algn="just" eaLnBrk="0" fontAlgn="base" hangingPunct="0">
              <a:lnSpc>
                <a:spcPct val="100000"/>
              </a:lnSpc>
              <a:spcBef>
                <a:spcPct val="0"/>
              </a:spcBef>
              <a:spcAft>
                <a:spcPct val="0"/>
              </a:spcAft>
              <a:buClrTx/>
              <a:buSzTx/>
            </a:pPr>
            <a:endParaRPr lang="fr-FR" altLang="fr-FR" sz="1800" dirty="0" smtClean="0">
              <a:latin typeface="Arial" charset="0"/>
              <a:ea typeface="Arial" charset="0"/>
              <a:cs typeface="Arial" charset="0"/>
            </a:endParaRPr>
          </a:p>
          <a:p>
            <a:pPr lvl="0" eaLnBrk="0" fontAlgn="base" hangingPunct="0">
              <a:lnSpc>
                <a:spcPct val="100000"/>
              </a:lnSpc>
              <a:spcBef>
                <a:spcPct val="0"/>
              </a:spcBef>
              <a:spcAft>
                <a:spcPct val="0"/>
              </a:spcAft>
              <a:buClrTx/>
              <a:buSzTx/>
            </a:pPr>
            <a:endParaRPr lang="fr-FR" altLang="fr-FR" dirty="0">
              <a:latin typeface="Arial" charset="0"/>
            </a:endParaRPr>
          </a:p>
          <a:p>
            <a:pPr lvl="0" eaLnBrk="0" fontAlgn="base" hangingPunct="0">
              <a:lnSpc>
                <a:spcPct val="100000"/>
              </a:lnSpc>
              <a:spcBef>
                <a:spcPct val="0"/>
              </a:spcBef>
              <a:spcAft>
                <a:spcPct val="0"/>
              </a:spcAft>
              <a:buClrTx/>
              <a:buSzTx/>
            </a:pPr>
            <a:r>
              <a:rPr lang="fr-FR" altLang="fr-FR" dirty="0">
                <a:latin typeface="Arial" charset="0"/>
              </a:rPr>
              <a:t/>
            </a:r>
            <a:br>
              <a:rPr lang="fr-FR" altLang="fr-FR" dirty="0">
                <a:latin typeface="Arial" charset="0"/>
              </a:rPr>
            </a:br>
            <a:endParaRPr lang="fr-FR" altLang="fr-FR" dirty="0">
              <a:latin typeface="Arial" charset="0"/>
            </a:endParaRPr>
          </a:p>
          <a:p>
            <a:endParaRPr lang="fr-FR"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1" descr="Babar, Harry Potter et C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22960"/>
            <a:ext cx="6262167" cy="41198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7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charset="0"/>
              </a:rPr>
              <a:t> </a:t>
            </a:r>
          </a:p>
        </p:txBody>
      </p:sp>
      <p:sp>
        <p:nvSpPr>
          <p:cNvPr id="7" name="Rectangle 4"/>
          <p:cNvSpPr>
            <a:spLocks noChangeArrowheads="1"/>
          </p:cNvSpPr>
          <p:nvPr/>
        </p:nvSpPr>
        <p:spPr bwMode="auto">
          <a:xfrm>
            <a:off x="0" y="457200"/>
            <a:ext cx="4022725" cy="79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310769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OLIVIER DOUZOU </a:t>
            </a:r>
            <a:endParaRPr lang="fr-FR"/>
          </a:p>
        </p:txBody>
      </p:sp>
      <p:pic>
        <p:nvPicPr>
          <p:cNvPr id="5" name="Espace réservé du contenu 4"/>
          <p:cNvPicPr>
            <a:picLocks noGrp="1" noChangeAspect="1"/>
          </p:cNvPicPr>
          <p:nvPr>
            <p:ph idx="1"/>
          </p:nvPr>
        </p:nvPicPr>
        <p:blipFill rotWithShape="1">
          <a:blip r:embed="rId2">
            <a:extLst>
              <a:ext uri="{28A0092B-C50C-407E-A947-70E740481C1C}">
                <a14:useLocalDpi xmlns:a14="http://schemas.microsoft.com/office/drawing/2010/main" val="0"/>
              </a:ext>
            </a:extLst>
          </a:blip>
          <a:srcRect t="2181" r="1106"/>
          <a:stretch/>
        </p:blipFill>
        <p:spPr>
          <a:xfrm>
            <a:off x="6661651" y="471509"/>
            <a:ext cx="3114449" cy="3104029"/>
          </a:xfrm>
        </p:spPr>
      </p:pic>
      <p:sp>
        <p:nvSpPr>
          <p:cNvPr id="4" name="Espace réservé du texte 3"/>
          <p:cNvSpPr>
            <a:spLocks noGrp="1"/>
          </p:cNvSpPr>
          <p:nvPr>
            <p:ph type="body" sz="half" idx="2"/>
          </p:nvPr>
        </p:nvSpPr>
        <p:spPr/>
        <p:txBody>
          <a:bodyPr/>
          <a:lstStyle/>
          <a:p>
            <a:pPr lvl="0" algn="just"/>
            <a:r>
              <a:rPr lang="fr-FR" sz="1800" dirty="0">
                <a:latin typeface="Arial" charset="0"/>
                <a:ea typeface="Arial" charset="0"/>
                <a:cs typeface="Arial" charset="0"/>
              </a:rPr>
              <a:t>Les regards des critiques s’ouvrent. </a:t>
            </a:r>
            <a:endParaRPr lang="fr-FR" sz="1800" dirty="0" smtClean="0">
              <a:latin typeface="Arial" charset="0"/>
              <a:ea typeface="Arial" charset="0"/>
              <a:cs typeface="Arial" charset="0"/>
            </a:endParaRPr>
          </a:p>
          <a:p>
            <a:pPr lvl="0" algn="just"/>
            <a:r>
              <a:rPr lang="fr-FR" sz="1800" dirty="0" smtClean="0">
                <a:latin typeface="Arial" charset="0"/>
                <a:ea typeface="Arial" charset="0"/>
                <a:cs typeface="Arial" charset="0"/>
              </a:rPr>
              <a:t>Les </a:t>
            </a:r>
            <a:r>
              <a:rPr lang="fr-FR" sz="1800" dirty="0">
                <a:latin typeface="Arial" charset="0"/>
                <a:ea typeface="Arial" charset="0"/>
                <a:cs typeface="Arial" charset="0"/>
              </a:rPr>
              <a:t>images sont analysées en des termes techniques portant sur le cadrage, le point de vue, la valeur chromatique…L’originalité devient LE critère. L’album moderne nait avec l’arrivée d’Olivier </a:t>
            </a:r>
            <a:r>
              <a:rPr lang="fr-FR" sz="1800" dirty="0" err="1">
                <a:latin typeface="Arial" charset="0"/>
                <a:ea typeface="Arial" charset="0"/>
                <a:cs typeface="Arial" charset="0"/>
              </a:rPr>
              <a:t>Douzou</a:t>
            </a:r>
            <a:r>
              <a:rPr lang="fr-FR" sz="1800" dirty="0">
                <a:latin typeface="Arial" charset="0"/>
                <a:ea typeface="Arial" charset="0"/>
                <a:cs typeface="Arial" charset="0"/>
              </a:rPr>
              <a:t> en tant que directeur artistique aux éditions du Rouergue. </a:t>
            </a:r>
            <a:endParaRPr lang="fr-FR" altLang="fr-FR" sz="1800" dirty="0">
              <a:latin typeface="Arial" charset="0"/>
              <a:ea typeface="Arial" charset="0"/>
              <a:cs typeface="Arial" charset="0"/>
            </a:endParaRPr>
          </a:p>
          <a:p>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651" y="3575538"/>
            <a:ext cx="3114449" cy="3114449"/>
          </a:xfrm>
          <a:prstGeom prst="rect">
            <a:avLst/>
          </a:prstGeom>
        </p:spPr>
      </p:pic>
    </p:spTree>
    <p:extLst>
      <p:ext uri="{BB962C8B-B14F-4D97-AF65-F5344CB8AC3E}">
        <p14:creationId xmlns:p14="http://schemas.microsoft.com/office/powerpoint/2010/main" val="1443545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7" y="471509"/>
            <a:ext cx="8354335" cy="1737360"/>
          </a:xfrm>
        </p:spPr>
        <p:txBody>
          <a:bodyPr/>
          <a:lstStyle/>
          <a:p>
            <a:r>
              <a:rPr lang="fr-FR"/>
              <a:t>Vigoureux, truculents, fougueux débridés</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1294" y="1776860"/>
            <a:ext cx="6344215" cy="3845371"/>
          </a:xfrm>
        </p:spPr>
      </p:pic>
      <p:sp>
        <p:nvSpPr>
          <p:cNvPr id="4" name="Espace réservé du texte 3"/>
          <p:cNvSpPr>
            <a:spLocks noGrp="1"/>
          </p:cNvSpPr>
          <p:nvPr>
            <p:ph type="body" sz="half" idx="2"/>
          </p:nvPr>
        </p:nvSpPr>
        <p:spPr>
          <a:xfrm>
            <a:off x="1024128" y="1776860"/>
            <a:ext cx="4075410" cy="3762294"/>
          </a:xfrm>
        </p:spPr>
        <p:txBody>
          <a:bodyPr>
            <a:normAutofit lnSpcReduction="10000"/>
          </a:bodyPr>
          <a:lstStyle/>
          <a:p>
            <a:pPr algn="just"/>
            <a:r>
              <a:rPr lang="fr-FR" smtClean="0"/>
              <a:t>s’appliquent </a:t>
            </a:r>
            <a:r>
              <a:rPr lang="fr-FR"/>
              <a:t>à  qualifier les illustrations modernes. On parle de  ʺcouleurs hardiesʺ,  de ʺtraits incisifsʺ, de ʺpunchʺ…. Le ʺbeauʺ et le ʺmocheʺ sont devenus des critères obsolètes</a:t>
            </a:r>
            <a:r>
              <a:rPr lang="fr-FR" smtClean="0"/>
              <a:t>.</a:t>
            </a:r>
          </a:p>
          <a:p>
            <a:pPr algn="just"/>
            <a:r>
              <a:rPr lang="fr-FR"/>
              <a:t>La palette chromatique s’élargit, le </a:t>
            </a:r>
            <a:r>
              <a:rPr lang="fr-FR">
                <a:latin typeface="Gill Sans Ultra Bold" charset="0"/>
                <a:ea typeface="Gill Sans Ultra Bold" charset="0"/>
                <a:cs typeface="Gill Sans Ultra Bold" charset="0"/>
              </a:rPr>
              <a:t>noir</a:t>
            </a:r>
            <a:r>
              <a:rPr lang="fr-FR"/>
              <a:t> longtemps banni est utilisé tout comme les teintes sombres ou ternes, le perfectionnisme académique est repoussé au profit d’un tait plus simple, d’un dessin plus authentique presqu’enfantin. Et l’illustration franchit encore un pas décisif </a:t>
            </a:r>
            <a:r>
              <a:rPr lang="fr-FR" smtClean="0"/>
              <a:t>quand le dessin </a:t>
            </a:r>
            <a:r>
              <a:rPr lang="fr-FR"/>
              <a:t>a le droit au brouillon, au mauvais goût, aux raturages. Cette nouvelle transgression est ʺjubilatoireʺ, ʺirrésistibleʺ.</a:t>
            </a:r>
          </a:p>
          <a:p>
            <a:endParaRPr lang="fr-FR"/>
          </a:p>
          <a:p>
            <a:endParaRPr lang="fr-FR"/>
          </a:p>
        </p:txBody>
      </p:sp>
    </p:spTree>
    <p:extLst>
      <p:ext uri="{BB962C8B-B14F-4D97-AF65-F5344CB8AC3E}">
        <p14:creationId xmlns:p14="http://schemas.microsoft.com/office/powerpoint/2010/main" val="1306715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892" y="1513091"/>
            <a:ext cx="8663354" cy="2585323"/>
          </a:xfrm>
          <a:prstGeom prst="rect">
            <a:avLst/>
          </a:prstGeom>
        </p:spPr>
        <p:txBody>
          <a:bodyPr wrap="square">
            <a:spAutoFit/>
          </a:bodyPr>
          <a:lstStyle/>
          <a:p>
            <a:pPr marL="540385" algn="just">
              <a:lnSpc>
                <a:spcPct val="150000"/>
              </a:lnSpc>
              <a:spcAft>
                <a:spcPts val="1000"/>
              </a:spcAft>
            </a:pPr>
            <a:r>
              <a:rPr lang="fr-FR">
                <a:latin typeface="Times New Roman" charset="0"/>
                <a:ea typeface="Calibri" charset="0"/>
                <a:cs typeface="Times New Roman" charset="0"/>
              </a:rPr>
              <a:t>C</a:t>
            </a:r>
            <a:r>
              <a:rPr lang="fr-FR" smtClean="0">
                <a:latin typeface="Times New Roman" charset="0"/>
                <a:ea typeface="Calibri" charset="0"/>
                <a:cs typeface="Times New Roman" charset="0"/>
              </a:rPr>
              <a:t>ette </a:t>
            </a:r>
            <a:r>
              <a:rPr lang="fr-FR">
                <a:latin typeface="Times New Roman" charset="0"/>
                <a:ea typeface="Calibri" charset="0"/>
                <a:cs typeface="Times New Roman" charset="0"/>
              </a:rPr>
              <a:t>évolution plastique rend compte d’un phénomène sociétal plus large. On accepte un certain nombre de partis pris esthétiques parce que l’on accepte un certain nombre de partis pris tout court. Autrement dit l’image peut-être violente parce que la violence n’est plus un sujet tabou. Les couleurs ternes sont acceptées parce qu’il n’est plus interdit de parler aux enfants de pauvreté ou d’exclusion sociale. Notre conception de l’enfance a changé et l’image de l’album en est l’un des marqueurs.</a:t>
            </a:r>
            <a:endParaRPr lang="fr-FR" sz="1600">
              <a:effectLst/>
              <a:latin typeface="Calibri" charset="0"/>
              <a:ea typeface="Calibri" charset="0"/>
              <a:cs typeface="Times New Roman" charset="0"/>
            </a:endParaRPr>
          </a:p>
        </p:txBody>
      </p:sp>
    </p:spTree>
    <p:extLst>
      <p:ext uri="{BB962C8B-B14F-4D97-AF65-F5344CB8AC3E}">
        <p14:creationId xmlns:p14="http://schemas.microsoft.com/office/powerpoint/2010/main" val="10484426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e">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Intégrale</Template>
  <TotalTime>95</TotalTime>
  <Words>354</Words>
  <Application>Microsoft Macintosh PowerPoint</Application>
  <PresentationFormat>Grand écran</PresentationFormat>
  <Paragraphs>50</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Calibri</vt:lpstr>
      <vt:lpstr>Gill Sans Ultra Bold</vt:lpstr>
      <vt:lpstr>Times New Roman</vt:lpstr>
      <vt:lpstr>Tw Cen MT</vt:lpstr>
      <vt:lpstr>Tw Cen MT Condensed</vt:lpstr>
      <vt:lpstr>Wingdings 3</vt:lpstr>
      <vt:lpstr>Arial</vt:lpstr>
      <vt:lpstr>Intégrale</vt:lpstr>
      <vt:lpstr>L’image dans les albums </vt:lpstr>
      <vt:lpstr>Des albums illustres </vt:lpstr>
      <vt:lpstr>BLAKE, PEF, SOLOTAREFF</vt:lpstr>
      <vt:lpstr>Un chromatisme a la gaugain</vt:lpstr>
      <vt:lpstr>Tomi Ungerer</vt:lpstr>
      <vt:lpstr>PACOSKA, Kveta</vt:lpstr>
      <vt:lpstr>OLIVIER DOUZOU </vt:lpstr>
      <vt:lpstr>Vigoureux, truculents, fougueux débridés</vt:lpstr>
      <vt:lpstr>Présentation PowerPoint</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L’image dans les albums </dc:title>
  <dc:creator>nathalie grillet</dc:creator>
  <cp:lastModifiedBy>nathalie grillet</cp:lastModifiedBy>
  <cp:revision>10</cp:revision>
  <dcterms:created xsi:type="dcterms:W3CDTF">2017-12-01T15:46:20Z</dcterms:created>
  <dcterms:modified xsi:type="dcterms:W3CDTF">2017-12-01T19:43:48Z</dcterms:modified>
</cp:coreProperties>
</file>