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Old Standard TT" panose="020B0604020202020204" charset="0"/>
      <p:regular r:id="rId16"/>
      <p:bold r:id="rId17"/>
      <p: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3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100"/>
            </a:lvl1pPr>
            <a:lvl2pPr lvl="1">
              <a:spcBef>
                <a:spcPts val="0"/>
              </a:spcBef>
              <a:buSzPts val="1400"/>
              <a:buChar char="○"/>
              <a:defRPr sz="1100"/>
            </a:lvl2pPr>
            <a:lvl3pPr lvl="2">
              <a:spcBef>
                <a:spcPts val="0"/>
              </a:spcBef>
              <a:buSzPts val="1400"/>
              <a:buChar char="■"/>
              <a:defRPr sz="1100"/>
            </a:lvl3pPr>
            <a:lvl4pPr lvl="3">
              <a:spcBef>
                <a:spcPts val="0"/>
              </a:spcBef>
              <a:buSzPts val="1400"/>
              <a:buChar char="●"/>
              <a:defRPr sz="1100"/>
            </a:lvl4pPr>
            <a:lvl5pPr lvl="4">
              <a:spcBef>
                <a:spcPts val="0"/>
              </a:spcBef>
              <a:buSzPts val="1400"/>
              <a:buChar char="○"/>
              <a:defRPr sz="1100"/>
            </a:lvl5pPr>
            <a:lvl6pPr lvl="5">
              <a:spcBef>
                <a:spcPts val="0"/>
              </a:spcBef>
              <a:buSzPts val="1400"/>
              <a:buChar char="■"/>
              <a:defRPr sz="1100"/>
            </a:lvl6pPr>
            <a:lvl7pPr lvl="6">
              <a:spcBef>
                <a:spcPts val="0"/>
              </a:spcBef>
              <a:buSzPts val="1400"/>
              <a:buChar char="●"/>
              <a:defRPr sz="1100"/>
            </a:lvl7pPr>
            <a:lvl8pPr lvl="7">
              <a:spcBef>
                <a:spcPts val="0"/>
              </a:spcBef>
              <a:buSzPts val="1400"/>
              <a:buChar char="○"/>
              <a:defRPr sz="1100"/>
            </a:lvl8pPr>
            <a:lvl9pPr lvl="8">
              <a:spcBef>
                <a:spcPts val="0"/>
              </a:spcBef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fr">
                <a:solidFill>
                  <a:schemeClr val="accent1"/>
                </a:solidFill>
              </a:rPr>
              <a:t>‹Nº›</a:t>
            </a:fld>
            <a:endParaRPr lang="fr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buSzPts val="14000"/>
              <a:buNone/>
              <a:defRPr sz="14000" b="1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fr"/>
              <a:t>‹Nº›</a:t>
            </a:fld>
            <a:endParaRPr lang="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fr"/>
              <a:t>‹Nº›</a:t>
            </a:fld>
            <a:endParaRPr lang="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fr">
                <a:solidFill>
                  <a:schemeClr val="accent1"/>
                </a:solidFill>
              </a:rPr>
              <a:t>‹Nº›</a:t>
            </a:fld>
            <a:endParaRPr lang="fr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000"/>
              <a:buNone/>
              <a:defRPr/>
            </a:lvl1pPr>
            <a:lvl2pPr lvl="1">
              <a:spcBef>
                <a:spcPts val="0"/>
              </a:spcBef>
              <a:buSzPts val="3000"/>
              <a:buNone/>
              <a:defRPr/>
            </a:lvl2pPr>
            <a:lvl3pPr lvl="2">
              <a:spcBef>
                <a:spcPts val="0"/>
              </a:spcBef>
              <a:buSzPts val="3000"/>
              <a:buNone/>
              <a:defRPr/>
            </a:lvl3pPr>
            <a:lvl4pPr lvl="3">
              <a:spcBef>
                <a:spcPts val="0"/>
              </a:spcBef>
              <a:buSzPts val="3000"/>
              <a:buNone/>
              <a:defRPr/>
            </a:lvl4pPr>
            <a:lvl5pPr lvl="4">
              <a:spcBef>
                <a:spcPts val="0"/>
              </a:spcBef>
              <a:buSzPts val="3000"/>
              <a:buNone/>
              <a:defRPr/>
            </a:lvl5pPr>
            <a:lvl6pPr lvl="5">
              <a:spcBef>
                <a:spcPts val="0"/>
              </a:spcBef>
              <a:buSzPts val="3000"/>
              <a:buNone/>
              <a:defRPr/>
            </a:lvl6pPr>
            <a:lvl7pPr lvl="6">
              <a:spcBef>
                <a:spcPts val="0"/>
              </a:spcBef>
              <a:buSzPts val="3000"/>
              <a:buNone/>
              <a:defRPr/>
            </a:lvl7pPr>
            <a:lvl8pPr lvl="7">
              <a:spcBef>
                <a:spcPts val="0"/>
              </a:spcBef>
              <a:buSzPts val="3000"/>
              <a:buNone/>
              <a:defRPr/>
            </a:lvl8pPr>
            <a:lvl9pPr lvl="8">
              <a:spcBef>
                <a:spcPts val="0"/>
              </a:spcBef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fr"/>
              <a:t>‹Nº›</a:t>
            </a:fld>
            <a:endParaRPr lang="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000"/>
              <a:buNone/>
              <a:defRPr/>
            </a:lvl1pPr>
            <a:lvl2pPr lvl="1">
              <a:spcBef>
                <a:spcPts val="0"/>
              </a:spcBef>
              <a:buSzPts val="3000"/>
              <a:buNone/>
              <a:defRPr/>
            </a:lvl2pPr>
            <a:lvl3pPr lvl="2">
              <a:spcBef>
                <a:spcPts val="0"/>
              </a:spcBef>
              <a:buSzPts val="3000"/>
              <a:buNone/>
              <a:defRPr/>
            </a:lvl3pPr>
            <a:lvl4pPr lvl="3">
              <a:spcBef>
                <a:spcPts val="0"/>
              </a:spcBef>
              <a:buSzPts val="3000"/>
              <a:buNone/>
              <a:defRPr/>
            </a:lvl4pPr>
            <a:lvl5pPr lvl="4">
              <a:spcBef>
                <a:spcPts val="0"/>
              </a:spcBef>
              <a:buSzPts val="3000"/>
              <a:buNone/>
              <a:defRPr/>
            </a:lvl5pPr>
            <a:lvl6pPr lvl="5">
              <a:spcBef>
                <a:spcPts val="0"/>
              </a:spcBef>
              <a:buSzPts val="3000"/>
              <a:buNone/>
              <a:defRPr/>
            </a:lvl6pPr>
            <a:lvl7pPr lvl="6">
              <a:spcBef>
                <a:spcPts val="0"/>
              </a:spcBef>
              <a:buSzPts val="3000"/>
              <a:buNone/>
              <a:defRPr/>
            </a:lvl7pPr>
            <a:lvl8pPr lvl="7">
              <a:spcBef>
                <a:spcPts val="0"/>
              </a:spcBef>
              <a:buSzPts val="3000"/>
              <a:buNone/>
              <a:defRPr/>
            </a:lvl8pPr>
            <a:lvl9pPr lvl="8">
              <a:spcBef>
                <a:spcPts val="0"/>
              </a:spcBef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fr"/>
              <a:t>‹Nº›</a:t>
            </a:fld>
            <a:endParaRPr lang="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000"/>
              <a:buNone/>
              <a:defRPr/>
            </a:lvl1pPr>
            <a:lvl2pPr lvl="1">
              <a:spcBef>
                <a:spcPts val="0"/>
              </a:spcBef>
              <a:buSzPts val="3000"/>
              <a:buNone/>
              <a:defRPr/>
            </a:lvl2pPr>
            <a:lvl3pPr lvl="2">
              <a:spcBef>
                <a:spcPts val="0"/>
              </a:spcBef>
              <a:buSzPts val="3000"/>
              <a:buNone/>
              <a:defRPr/>
            </a:lvl3pPr>
            <a:lvl4pPr lvl="3">
              <a:spcBef>
                <a:spcPts val="0"/>
              </a:spcBef>
              <a:buSzPts val="3000"/>
              <a:buNone/>
              <a:defRPr/>
            </a:lvl4pPr>
            <a:lvl5pPr lvl="4">
              <a:spcBef>
                <a:spcPts val="0"/>
              </a:spcBef>
              <a:buSzPts val="3000"/>
              <a:buNone/>
              <a:defRPr/>
            </a:lvl5pPr>
            <a:lvl6pPr lvl="5">
              <a:spcBef>
                <a:spcPts val="0"/>
              </a:spcBef>
              <a:buSzPts val="3000"/>
              <a:buNone/>
              <a:defRPr/>
            </a:lvl6pPr>
            <a:lvl7pPr lvl="6">
              <a:spcBef>
                <a:spcPts val="0"/>
              </a:spcBef>
              <a:buSzPts val="3000"/>
              <a:buNone/>
              <a:defRPr/>
            </a:lvl7pPr>
            <a:lvl8pPr lvl="7">
              <a:spcBef>
                <a:spcPts val="0"/>
              </a:spcBef>
              <a:buSzPts val="3000"/>
              <a:buNone/>
              <a:defRPr/>
            </a:lvl8pPr>
            <a:lvl9pPr lvl="8">
              <a:spcBef>
                <a:spcPts val="0"/>
              </a:spcBef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fr"/>
              <a:t>‹Nº›</a:t>
            </a:fld>
            <a:endParaRPr lang="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fr"/>
              <a:t>‹Nº›</a:t>
            </a:fld>
            <a:endParaRPr lang="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fr">
                <a:solidFill>
                  <a:schemeClr val="accent1"/>
                </a:solidFill>
              </a:rPr>
              <a:t>‹Nº›</a:t>
            </a:fld>
            <a:endParaRPr lang="fr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fr">
                <a:solidFill>
                  <a:schemeClr val="accent1"/>
                </a:solidFill>
              </a:rPr>
              <a:t>‹Nº›</a:t>
            </a:fld>
            <a:endParaRPr lang="fr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fr"/>
              <a:t>‹Nº›</a:t>
            </a:fld>
            <a:endParaRPr lang="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perback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buNone/>
            </a:pPr>
            <a:fld id="{00000000-1234-1234-1234-123412341234}" type="slidenum">
              <a:rPr lang="fr"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‹Nº›</a:t>
            </a:fld>
            <a:endParaRPr lang="fr"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ogzgNm-3EzC1aUwO0xIYv3HnuzpW-Rsg/vie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LAVgZ7to4_XURkgt971Swwq7KQxOCLg0/view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fr"/>
              <a:t>Expérience: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fr"/>
              <a:t>Des histoires à imaginer ensemble 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fr"/>
              <a:t>Par les CM2 du Lycée Français Louis Pasteur de Bogotá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fr" sz="1800"/>
              <a:t>Nicolas Éveillard - Pilar Mendoza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Voici quelques récits…!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rabicPeriod"/>
            </a:pPr>
            <a:r>
              <a:rPr lang="fr" sz="1100" b="1">
                <a:latin typeface="Arial"/>
                <a:ea typeface="Arial"/>
                <a:cs typeface="Arial"/>
                <a:sym typeface="Arial"/>
              </a:rPr>
              <a:t>“La historia de la reina” - Simón P, Julieta, Lorenzo, Laura, Manuela, Camila(foto10)</a:t>
            </a:r>
          </a:p>
          <a:p>
            <a:pPr marL="0" lvl="0" indent="-69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-69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>
                <a:latin typeface="Arial"/>
                <a:ea typeface="Arial"/>
                <a:cs typeface="Arial"/>
                <a:sym typeface="Arial"/>
              </a:rPr>
              <a:t>Había una vez una familia real conformada por una reina, un rey y dos príncipes.</a:t>
            </a:r>
          </a:p>
          <a:p>
            <a:pPr marL="0" lvl="0" indent="-69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>
                <a:latin typeface="Arial"/>
                <a:ea typeface="Arial"/>
                <a:cs typeface="Arial"/>
                <a:sym typeface="Arial"/>
              </a:rPr>
              <a:t> Un día como cualquier otro el rey y la reina estaban en el jardín y en un abrir y cerrar de ojos el rey se encontró solo. A la reina la habían empujado, el rey estaba devastado y aún así le dió la peor noticia a sus hijos: su madre había desaparecido…</a:t>
            </a:r>
          </a:p>
          <a:p>
            <a:pPr marL="0" lvl="0" indent="-69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>
                <a:latin typeface="Arial"/>
                <a:ea typeface="Arial"/>
                <a:cs typeface="Arial"/>
                <a:sym typeface="Arial"/>
              </a:rPr>
              <a:t>Cinco años después encontraron la mano de la reina. Meses después encontraron el cuerpo.</a:t>
            </a:r>
          </a:p>
          <a:p>
            <a:pPr marL="0" lvl="0" indent="-69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>
                <a:latin typeface="Arial"/>
                <a:ea typeface="Arial"/>
                <a:cs typeface="Arial"/>
                <a:sym typeface="Arial"/>
              </a:rPr>
              <a:t>En la espalda encontraron las huellas del criminal. </a:t>
            </a:r>
          </a:p>
          <a:p>
            <a:pPr marL="0" lvl="0" indent="-69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>
                <a:latin typeface="Arial"/>
                <a:ea typeface="Arial"/>
                <a:cs typeface="Arial"/>
                <a:sym typeface="Arial"/>
              </a:rPr>
              <a:t>Hallaron al criminal y como había matado a la reina le arrancaron la mitad de su cabeza.</a:t>
            </a:r>
          </a:p>
          <a:p>
            <a:pPr marL="0" lvl="0" indent="-69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>
                <a:latin typeface="Arial"/>
                <a:ea typeface="Arial"/>
                <a:cs typeface="Arial"/>
                <a:sym typeface="Arial"/>
              </a:rPr>
              <a:t>Ahora hay una estatua que tiene una cabeza con dos caras: la del criminal y la reina.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5100" y="1524425"/>
            <a:ext cx="4552550" cy="255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Voici quelques récits…!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 b="1">
                <a:latin typeface="Arial"/>
                <a:ea typeface="Arial"/>
                <a:cs typeface="Arial"/>
                <a:sym typeface="Arial"/>
              </a:rPr>
              <a:t> “La tragedia de la mano”- Ana Sofía, Sara, Lucia, Sara Cely, Martin, Sofía N</a:t>
            </a:r>
          </a:p>
          <a:p>
            <a:pPr marL="0" lvl="0" indent="-69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-69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>
                <a:latin typeface="Arial"/>
                <a:ea typeface="Arial"/>
                <a:cs typeface="Arial"/>
                <a:sym typeface="Arial"/>
              </a:rPr>
              <a:t>Una pareja angustiada acudió a Hades ya que le había arrebatado a su primogénito y le pidieron otra hija. Pero él les concedió un hijo.</a:t>
            </a:r>
          </a:p>
          <a:p>
            <a:pPr marL="0" lvl="0" indent="-69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>
                <a:latin typeface="Arial"/>
                <a:ea typeface="Arial"/>
                <a:cs typeface="Arial"/>
                <a:sym typeface="Arial"/>
              </a:rPr>
              <a:t>Él creció y sus padres le contaron que él era creación de un demonio y entonces se quiso vengar de él por haber matado a su hermana. </a:t>
            </a:r>
          </a:p>
          <a:p>
            <a:pPr marL="0" lvl="0" indent="-69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>
                <a:latin typeface="Arial"/>
                <a:ea typeface="Arial"/>
                <a:cs typeface="Arial"/>
                <a:sym typeface="Arial"/>
              </a:rPr>
              <a:t>Le estaba robando a Hades sus riquezas y cuando éste se enteró se enfureció y le cortó su mano derecha, donde tenía su corazón. </a:t>
            </a:r>
          </a:p>
          <a:p>
            <a:pPr marL="0" lvl="0" indent="-69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>
                <a:latin typeface="Arial"/>
                <a:ea typeface="Arial"/>
                <a:cs typeface="Arial"/>
                <a:sym typeface="Arial"/>
              </a:rPr>
              <a:t>Cuando sus padres se enteraron de que su hijo había muerto trágicamente por el mismo demonio, les dio miedo enfrentarlo y huyeron.</a:t>
            </a:r>
          </a:p>
          <a:p>
            <a:pPr marL="0" lvl="0" indent="-69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>
                <a:latin typeface="Arial"/>
                <a:ea typeface="Arial"/>
                <a:cs typeface="Arial"/>
                <a:sym typeface="Arial"/>
              </a:rPr>
              <a:t>Y jamás se volvió a saber de ellos. </a:t>
            </a:r>
          </a:p>
          <a:p>
            <a:pPr marL="0" lvl="0" indent="-69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>
                <a:latin typeface="Arial"/>
                <a:ea typeface="Arial"/>
                <a:cs typeface="Arial"/>
                <a:sym typeface="Arial"/>
              </a:rPr>
              <a:t>La leyenda dice que el hijo anda rondando por el cementerio central de Atenas buscando su mano perdida.</a:t>
            </a:r>
          </a:p>
          <a:p>
            <a:pPr marL="0" lvl="0" indent="-69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>
                <a:latin typeface="Arial"/>
                <a:ea typeface="Arial"/>
                <a:cs typeface="Arial"/>
                <a:sym typeface="Arial"/>
              </a:rPr>
              <a:t>Moraleja: El que al demonio debe, al demonio debe temer.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5457852" y="572189"/>
            <a:ext cx="2580876" cy="4596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311700" y="960300"/>
            <a:ext cx="3999900" cy="4007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" sz="1100" b="1">
                <a:latin typeface="Arial"/>
                <a:ea typeface="Arial"/>
                <a:cs typeface="Arial"/>
                <a:sym typeface="Arial"/>
              </a:rPr>
              <a:t>“La venganza del hombre enamorado” - Guillermo, Bruna, Tomas, Jerónimo, Lucía</a:t>
            </a:r>
          </a:p>
          <a:p>
            <a:pPr marL="0" lvl="0" indent="-69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>
              <a:latin typeface="Arial"/>
              <a:ea typeface="Arial"/>
              <a:cs typeface="Arial"/>
              <a:sym typeface="Arial"/>
            </a:endParaRPr>
          </a:p>
          <a:p>
            <a:pPr marL="0" lvl="0" indent="-69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>
                <a:latin typeface="Arial"/>
                <a:ea typeface="Arial"/>
                <a:cs typeface="Arial"/>
                <a:sym typeface="Arial"/>
              </a:rPr>
              <a:t>Érase una vez en una aldea muy pequeña una bruja muy malvada que un día embrujó a dos personas, una bondadosa y la otra cruel, convirtiéndolas en una sola persona con dos cabezas.Esa “persona” se volvió una bestia que se escondió en el bosque, para que nadie la pudiera ver.</a:t>
            </a:r>
          </a:p>
          <a:p>
            <a:pPr marL="0" lvl="0" indent="-69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>
                <a:latin typeface="Arial"/>
                <a:ea typeface="Arial"/>
                <a:cs typeface="Arial"/>
                <a:sym typeface="Arial"/>
              </a:rPr>
              <a:t>Mil años después, la historia de la bestia era solo una leyenda en la pequeña aldea, pero aún así los pueblerinos creían que era verdad.</a:t>
            </a:r>
          </a:p>
          <a:p>
            <a:pPr marL="0" lvl="0" indent="-69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>
                <a:latin typeface="Arial"/>
                <a:ea typeface="Arial"/>
                <a:cs typeface="Arial"/>
                <a:sym typeface="Arial"/>
              </a:rPr>
              <a:t>Un día un hombre del pueblo, devastado por la muerte de su esposa, le dijo al herrero que le diera una espada y se fue al bosque a conseguir la sangre de la bestia, que decían que era sagrada y podría revivir a la gente muerta.</a:t>
            </a:r>
          </a:p>
          <a:p>
            <a:pPr marL="0" lvl="0" indent="-69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>
                <a:latin typeface="Arial"/>
                <a:ea typeface="Arial"/>
                <a:cs typeface="Arial"/>
                <a:sym typeface="Arial"/>
              </a:rPr>
              <a:t>El valiente hombre fue al bosque, encontró a la bestia y luchó ferozmente con su espada contra ella. Después de varios minutos, la bestia se internó en un pastizal muy alto y desde ese día la bestia nunca volvió a aparecer.</a:t>
            </a:r>
          </a:p>
          <a:p>
            <a:pPr marL="0" lvl="0" indent="-69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>
                <a:latin typeface="Arial"/>
                <a:ea typeface="Arial"/>
                <a:cs typeface="Arial"/>
                <a:sym typeface="Arial"/>
              </a:rPr>
              <a:t>A los dos años de la pelea el hombre murió de la enorme tristeza que tenía por la muerte definitiva de su esposa. 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0063" y="0"/>
            <a:ext cx="288819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21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fr"/>
              <a:t>Voici quelques récits…!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600"/>
              <a:t>Des variables a tenir en compte: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311700" y="625375"/>
            <a:ext cx="8520600" cy="4432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sz="2200" dirty="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fr" sz="2200" dirty="0"/>
              <a:t>Temps: 90 min en continu pour atteindre l’objectif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fr" sz="2200" dirty="0"/>
              <a:t>Matériel: 1 puzzle par équipe est nécessaire pour mieux gérer le rythme de classe / des stylos de couleurs valorisent les idées de chaqu’un au service de l’équipe</a:t>
            </a:r>
          </a:p>
          <a:p>
            <a:pPr marL="457200" lvl="0" indent="-381000" rtl="0">
              <a:spcBef>
                <a:spcPts val="0"/>
              </a:spcBef>
              <a:buSzPts val="2400"/>
              <a:buChar char="-"/>
            </a:pPr>
            <a:r>
              <a:rPr lang="fr" sz="2200" dirty="0"/>
              <a:t>Technologie: permet aux éleves de consulter la liste de mots ouitls pendant toute la séance / des photos et des vidéos aident á construire une mémoire de l’expérience / la publication inmédiate des récits terminés valorise l’effort d’équipe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7774800" cy="4090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fr"/>
              <a:t>Découvrir des images,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fr"/>
              <a:t>pour imaginer des histoires: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fr"/>
              <a:t>Un jeu pour lire, dire et écrire...ensemble !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0" y="1489825"/>
            <a:ext cx="8118600" cy="1536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fr"/>
              <a:t>L'expérience</a:t>
            </a:r>
          </a:p>
        </p:txBody>
      </p:sp>
      <p:pic>
        <p:nvPicPr>
          <p:cNvPr id="71" name="Shape 71"/>
          <p:cNvPicPr preferRelativeResize="0"/>
          <p:nvPr/>
        </p:nvPicPr>
        <p:blipFill rotWithShape="1">
          <a:blip r:embed="rId3">
            <a:alphaModFix/>
          </a:blip>
          <a:srcRect l="16836" r="14387" b="4752"/>
          <a:stretch/>
        </p:blipFill>
        <p:spPr>
          <a:xfrm rot="-5400000">
            <a:off x="5545449" y="-1225800"/>
            <a:ext cx="1986476" cy="489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9100" y="3046075"/>
            <a:ext cx="4899174" cy="1986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fr"/>
              <a:t>Matériel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4939500" y="319250"/>
            <a:ext cx="3837000" cy="4487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ts val="1800"/>
              <a:buChar char="●"/>
            </a:pPr>
            <a:r>
              <a:rPr lang="fr"/>
              <a:t>1 puzzle par équipe</a:t>
            </a:r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fr"/>
              <a:t>1 liste de mots outils</a:t>
            </a:r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fr"/>
              <a:t>1 ordinateur</a:t>
            </a:r>
          </a:p>
          <a:p>
            <a:pPr marL="457200" lvl="0" indent="-342900" rtl="0">
              <a:spcBef>
                <a:spcPts val="0"/>
              </a:spcBef>
              <a:buSzPts val="1800"/>
              <a:buChar char="●"/>
            </a:pPr>
            <a:r>
              <a:rPr lang="fr"/>
              <a:t>1 vidéo projecteur et un écran</a:t>
            </a:r>
          </a:p>
          <a:p>
            <a:pPr marL="457200" lvl="0" indent="-342900" rtl="0">
              <a:spcBef>
                <a:spcPts val="0"/>
              </a:spcBef>
              <a:buSzPts val="1800"/>
              <a:buChar char="●"/>
            </a:pPr>
            <a:r>
              <a:rPr lang="fr"/>
              <a:t>1 caméra (photo/vidéo)</a:t>
            </a:r>
          </a:p>
          <a:p>
            <a:pPr marL="457200" lvl="0" indent="-342900" rtl="0">
              <a:spcBef>
                <a:spcPts val="0"/>
              </a:spcBef>
              <a:buSzPts val="1800"/>
              <a:buChar char="●"/>
            </a:pPr>
            <a:r>
              <a:rPr lang="fr"/>
              <a:t>1 feuille de travail par équipe</a:t>
            </a:r>
          </a:p>
          <a:p>
            <a:pPr marL="457200" lvl="0" indent="-342900" rtl="0">
              <a:spcBef>
                <a:spcPts val="0"/>
              </a:spcBef>
              <a:buSzPts val="1800"/>
              <a:buChar char="●"/>
            </a:pPr>
            <a:r>
              <a:rPr lang="fr"/>
              <a:t>1 feuille par élève ou son cahier</a:t>
            </a:r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fr"/>
              <a:t>1 crayon a papier / stylo par élève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134325" y="0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fr" sz="2400"/>
              <a:t>Procédure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311700" y="359700"/>
            <a:ext cx="3838500" cy="4783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SzPts val="1400"/>
              <a:buAutoNum type="arabicPeriod"/>
            </a:pPr>
            <a:r>
              <a:rPr lang="fr"/>
              <a:t>Expliquer les instructions aux équipes: 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/>
              <a:t>Observez les images une par une (lire)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/>
              <a:t>Discutez ensemble pour racconter une histoire avec toutes les images (dire)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/>
              <a:t>Choisissez les mots et construisez les phrases plus précises pour écrire le récit  ( liste de mots outils) (écrire)</a:t>
            </a:r>
          </a:p>
          <a:p>
            <a:pPr marL="457200" lvl="0" indent="-317500">
              <a:spcBef>
                <a:spcPts val="0"/>
              </a:spcBef>
              <a:buSzPts val="1400"/>
              <a:buAutoNum type="arabicPeriod"/>
            </a:pPr>
            <a:r>
              <a:rPr lang="fr"/>
              <a:t>Donner un puzzle a chaque équipe</a:t>
            </a:r>
          </a:p>
          <a:p>
            <a:pPr marL="457200" lvl="0" indent="-317500" rtl="0">
              <a:spcBef>
                <a:spcPts val="0"/>
              </a:spcBef>
              <a:buSzPts val="1400"/>
              <a:buAutoNum type="arabicPeriod"/>
            </a:pPr>
            <a:r>
              <a:rPr lang="fr"/>
              <a:t>Projeter la liste de mots outils et la réviser avec les élèves et inclure d’autres mots suggérés par eux</a:t>
            </a:r>
          </a:p>
          <a:p>
            <a:pPr marL="457200" lvl="0" indent="-317500" rtl="0">
              <a:spcBef>
                <a:spcPts val="0"/>
              </a:spcBef>
              <a:buSzPts val="1400"/>
              <a:buAutoNum type="arabicPeriod"/>
            </a:pPr>
            <a:r>
              <a:rPr lang="fr"/>
              <a:t>Enregistrer le déroulement de la séance: photos /vidéos </a:t>
            </a:r>
          </a:p>
          <a:p>
            <a:pPr marL="457200" lvl="0" indent="-317500" rtl="0">
              <a:spcBef>
                <a:spcPts val="0"/>
              </a:spcBef>
              <a:buSzPts val="1400"/>
              <a:buAutoNum type="arabicPeriod"/>
            </a:pPr>
            <a:r>
              <a:rPr lang="fr"/>
              <a:t>Écrire les récits sur l’ordinateur pour les projeter et les lire ensemble</a:t>
            </a:r>
          </a:p>
          <a:p>
            <a:pPr marL="0" lvl="0" indent="0">
              <a:spcBef>
                <a:spcPts val="0"/>
              </a:spcBef>
              <a:buNone/>
            </a:pPr>
            <a:endParaRPr sz="1600"/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2951" y="1146560"/>
            <a:ext cx="2415324" cy="135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49450" y="2360922"/>
            <a:ext cx="2415334" cy="1356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7179874" y="-453001"/>
            <a:ext cx="1354476" cy="241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35674" y="3694025"/>
            <a:ext cx="2415350" cy="135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  <a:p>
            <a:pPr marL="0" lvl="0" indent="0">
              <a:spcBef>
                <a:spcPts val="0"/>
              </a:spcBef>
              <a:buNone/>
            </a:pPr>
            <a:endParaRPr/>
          </a:p>
          <a:p>
            <a:pPr marL="0" lvl="0" indent="0">
              <a:spcBef>
                <a:spcPts val="0"/>
              </a:spcBef>
              <a:buNone/>
            </a:pPr>
            <a:endParaRPr/>
          </a:p>
          <a:p>
            <a:pPr marL="0" lvl="0" indent="0">
              <a:spcBef>
                <a:spcPts val="0"/>
              </a:spcBef>
              <a:buNone/>
            </a:pPr>
            <a:r>
              <a:rPr lang="fr"/>
              <a:t>Résultat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149375" y="526350"/>
            <a:ext cx="4269300" cy="4090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  <a:p>
            <a:pPr marL="0" lvl="0" indent="0">
              <a:spcBef>
                <a:spcPts val="0"/>
              </a:spcBef>
              <a:buNone/>
            </a:pPr>
            <a:endParaRPr/>
          </a:p>
          <a:p>
            <a:pPr marL="0" lvl="0" indent="0">
              <a:spcBef>
                <a:spcPts val="0"/>
              </a:spcBef>
              <a:buNone/>
            </a:pPr>
            <a:r>
              <a:rPr lang="fr" sz="3600"/>
              <a:t>Les mêmes images,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fr" sz="3600"/>
              <a:t>plusieurs regards:</a:t>
            </a:r>
          </a:p>
          <a:p>
            <a:pPr marL="0" lvl="0" indent="0">
              <a:spcBef>
                <a:spcPts val="0"/>
              </a:spcBef>
              <a:buNone/>
            </a:pPr>
            <a:endParaRPr sz="3600"/>
          </a:p>
          <a:p>
            <a:pPr marL="0" lvl="0" indent="0">
              <a:spcBef>
                <a:spcPts val="0"/>
              </a:spcBef>
              <a:buNone/>
            </a:pPr>
            <a:r>
              <a:rPr lang="fr" sz="3600"/>
              <a:t>Des tas d’histoires !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 title="20171207_133223.mp4">
            <a:hlinkClick r:id="rId3"/>
          </p:cNvPr>
          <p:cNvSpPr/>
          <p:nvPr/>
        </p:nvSpPr>
        <p:spPr>
          <a:xfrm>
            <a:off x="4418675" y="857250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b="1">
                <a:latin typeface="Arial"/>
                <a:ea typeface="Arial"/>
                <a:cs typeface="Arial"/>
                <a:sym typeface="Arial"/>
              </a:rPr>
              <a:t>“El amor desastroso” - GUAYASAMÍN - Simona, Leticia, Eva, Silvana,María Paulina (foto4 + video relato completo)</a:t>
            </a:r>
          </a:p>
          <a:p>
            <a:pPr marL="0" lvl="0" indent="-69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>
              <a:latin typeface="Arial"/>
              <a:ea typeface="Arial"/>
              <a:cs typeface="Arial"/>
              <a:sym typeface="Arial"/>
            </a:endParaRPr>
          </a:p>
          <a:p>
            <a:pPr marL="0" lvl="0" indent="-69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>
                <a:latin typeface="Arial"/>
                <a:ea typeface="Arial"/>
                <a:cs typeface="Arial"/>
                <a:sym typeface="Arial"/>
              </a:rPr>
              <a:t>Érase una vez un señor que era muy feo y le encantaba salir desnudo a la calle.</a:t>
            </a:r>
          </a:p>
          <a:p>
            <a:pPr marL="0" lvl="0" indent="-69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>
                <a:latin typeface="Arial"/>
                <a:ea typeface="Arial"/>
                <a:cs typeface="Arial"/>
                <a:sym typeface="Arial"/>
              </a:rPr>
              <a:t>Un día vio a una señora que tenía dos manos ocultándole la cara y el señor se enamoró.</a:t>
            </a:r>
          </a:p>
          <a:p>
            <a:pPr marL="0" lvl="0" indent="-69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>
                <a:latin typeface="Arial"/>
                <a:ea typeface="Arial"/>
                <a:cs typeface="Arial"/>
                <a:sym typeface="Arial"/>
              </a:rPr>
              <a:t>Cuando la conoció supo que le encantaba coleccionar manos humanas, lo que no sabía era que ella ya estaba casada con un señor que tenía manos de cabeza.</a:t>
            </a:r>
          </a:p>
          <a:p>
            <a:pPr marL="0" lvl="0" indent="-69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>
                <a:latin typeface="Arial"/>
                <a:ea typeface="Arial"/>
                <a:cs typeface="Arial"/>
                <a:sym typeface="Arial"/>
              </a:rPr>
              <a:t>Esas manos de cabeza tenían diferentes personalidades: una feliz y otra con el ceño fruncido. </a:t>
            </a:r>
          </a:p>
          <a:p>
            <a:pPr marL="0" lvl="0" indent="-69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>
                <a:latin typeface="Arial"/>
                <a:ea typeface="Arial"/>
                <a:cs typeface="Arial"/>
                <a:sym typeface="Arial"/>
              </a:rPr>
              <a:t>Un día la señora se quitó las manos de la cara y era ¡horripilante!</a:t>
            </a:r>
          </a:p>
          <a:p>
            <a:pPr marL="0" lvl="0" indent="-69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>
                <a:latin typeface="Arial"/>
                <a:ea typeface="Arial"/>
                <a:cs typeface="Arial"/>
                <a:sym typeface="Arial"/>
              </a:rPr>
              <a:t>Cuando el señor la vio le pareció tan fea que le dió un infarto. </a:t>
            </a:r>
          </a:p>
          <a:p>
            <a:pPr marL="0" lvl="0" indent="-69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>
                <a:latin typeface="Arial"/>
                <a:ea typeface="Arial"/>
                <a:cs typeface="Arial"/>
                <a:sym typeface="Arial"/>
              </a:rPr>
              <a:t>Se murió quedando como una momia chueca y enroscada.   </a:t>
            </a:r>
          </a:p>
          <a:p>
            <a:pPr marL="0" lvl="0" indent="0">
              <a:spcBef>
                <a:spcPts val="0"/>
              </a:spcBef>
              <a:buNone/>
            </a:pPr>
            <a:endParaRPr sz="1800" b="1"/>
          </a:p>
        </p:txBody>
      </p:sp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311700" y="2637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fr"/>
              <a:t>Voici quelques récits…!</a:t>
            </a:r>
          </a:p>
        </p:txBody>
      </p:sp>
      <p:sp>
        <p:nvSpPr>
          <p:cNvPr id="106" name="Shape 106" title="20171206_103906.mp4">
            <a:hlinkClick r:id="rId3"/>
          </p:cNvPr>
          <p:cNvSpPr/>
          <p:nvPr/>
        </p:nvSpPr>
        <p:spPr>
          <a:xfrm>
            <a:off x="4464000" y="1210625"/>
            <a:ext cx="4527600" cy="33957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2600" y="55847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Voici quelques récits…!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b="1">
                <a:latin typeface="Arial"/>
                <a:ea typeface="Arial"/>
                <a:cs typeface="Arial"/>
                <a:sym typeface="Arial"/>
              </a:rPr>
              <a:t> “Los dos hijos” - Maylis (fr), Adam(fr), Nicolás, Maxime(fr) (foto5)</a:t>
            </a:r>
          </a:p>
          <a:p>
            <a:pPr marL="0" lvl="0" indent="-69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>
              <a:latin typeface="Arial"/>
              <a:ea typeface="Arial"/>
              <a:cs typeface="Arial"/>
              <a:sym typeface="Arial"/>
            </a:endParaRPr>
          </a:p>
          <a:p>
            <a:pPr marL="0" lvl="0" indent="-69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>
                <a:latin typeface="Arial"/>
                <a:ea typeface="Arial"/>
                <a:cs typeface="Arial"/>
                <a:sym typeface="Arial"/>
              </a:rPr>
              <a:t>Había una vez una mamá y un papá que tuvieron dos hijos.</a:t>
            </a:r>
          </a:p>
          <a:p>
            <a:pPr marL="0" lvl="0" indent="-69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>
                <a:latin typeface="Arial"/>
                <a:ea typeface="Arial"/>
                <a:cs typeface="Arial"/>
                <a:sym typeface="Arial"/>
              </a:rPr>
              <a:t>El primer hijo era esqueleto, el segundo tenía la cabeza en el brazo derecho y dos manos en el brazo izquierdo. </a:t>
            </a:r>
          </a:p>
          <a:p>
            <a:pPr marL="0" lvl="0" indent="-69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>
                <a:latin typeface="Arial"/>
                <a:ea typeface="Arial"/>
                <a:cs typeface="Arial"/>
                <a:sym typeface="Arial"/>
              </a:rPr>
              <a:t>El problema del segundo hijo es que tenía la cara deforme y siempre había soñado con una mano normal. </a:t>
            </a:r>
          </a:p>
          <a:p>
            <a:pPr marL="0" lvl="0" indent="-69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>
                <a:latin typeface="Arial"/>
                <a:ea typeface="Arial"/>
                <a:cs typeface="Arial"/>
                <a:sym typeface="Arial"/>
              </a:rPr>
              <a:t>El primer hijo estaba celoso del segundo hijo porque siempre se ocupaban de él.</a:t>
            </a:r>
          </a:p>
          <a:p>
            <a:pPr marL="0" lvl="0" indent="-69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>
                <a:latin typeface="Arial"/>
                <a:ea typeface="Arial"/>
                <a:cs typeface="Arial"/>
                <a:sym typeface="Arial"/>
              </a:rPr>
              <a:t>Y el segundo hijo estaba celoso del primer hijo porque tenía una mano normal.</a:t>
            </a:r>
          </a:p>
          <a:p>
            <a:pPr marL="0" lvl="0" indent="-69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>
                <a:latin typeface="Arial"/>
                <a:ea typeface="Arial"/>
                <a:cs typeface="Arial"/>
                <a:sym typeface="Arial"/>
              </a:rPr>
              <a:t>Un día empezaron a pelearse hasta que los dos murieron y solo quedó de ellos la mano del primer hijo. 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4739375" y="1341000"/>
            <a:ext cx="4383601" cy="246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1122</Words>
  <Application>Microsoft Office PowerPoint</Application>
  <PresentationFormat>Presentación en pantalla (16:9)</PresentationFormat>
  <Paragraphs>87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6" baseType="lpstr">
      <vt:lpstr>Old Standard TT</vt:lpstr>
      <vt:lpstr>Arial</vt:lpstr>
      <vt:lpstr>Paperback</vt:lpstr>
      <vt:lpstr>Expérience: Des histoires à imaginer ensemble </vt:lpstr>
      <vt:lpstr>Découvrir des images, pour imaginer des histoires: Un jeu pour lire, dire et écrire...ensemble ! </vt:lpstr>
      <vt:lpstr>L'expérience</vt:lpstr>
      <vt:lpstr>Matériel</vt:lpstr>
      <vt:lpstr>Procédure</vt:lpstr>
      <vt:lpstr>   Résultat </vt:lpstr>
      <vt:lpstr>  Les mêmes images, plusieurs regards:  Des tas d’histoires !  </vt:lpstr>
      <vt:lpstr>Voici quelques récits…!</vt:lpstr>
      <vt:lpstr>Voici quelques récits…!</vt:lpstr>
      <vt:lpstr>Voici quelques récits…! </vt:lpstr>
      <vt:lpstr>Voici quelques récits…!</vt:lpstr>
      <vt:lpstr>Voici quelques récits…!</vt:lpstr>
      <vt:lpstr>Des variables a tenir en compte: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Expérience: Des histoires à imaginer ensemble </dc:title>
  <cp:lastModifiedBy>EVEILLARD Incola17</cp:lastModifiedBy>
  <cp:revision>1</cp:revision>
  <dcterms:modified xsi:type="dcterms:W3CDTF">2017-12-13T10:56:28Z</dcterms:modified>
</cp:coreProperties>
</file>