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9" r:id="rId6"/>
    <p:sldId id="262" r:id="rId7"/>
    <p:sldId id="275" r:id="rId8"/>
    <p:sldId id="264" r:id="rId9"/>
    <p:sldId id="265" r:id="rId10"/>
    <p:sldId id="266" r:id="rId11"/>
    <p:sldId id="272" r:id="rId12"/>
    <p:sldId id="267" r:id="rId13"/>
    <p:sldId id="268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8"/>
    <p:restoredTop sz="94729"/>
  </p:normalViewPr>
  <p:slideViewPr>
    <p:cSldViewPr snapToGrid="0" snapToObjects="1">
      <p:cViewPr varScale="1">
        <p:scale>
          <a:sx n="108" d="100"/>
          <a:sy n="108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D1A5-7D7E-604A-8BD1-ECA506E64AE6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BCF1-7A45-E946-BB66-39D3C7760B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37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2BCF1-7A45-E946-BB66-39D3C7760B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6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2B8638-7FC8-6649-95DF-97763D01613D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F3CC-569B-0F44-ADB7-5EDF7166E6C3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D8E-6432-9D43-8438-CFAA8B785C0C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1D2-6CD7-864C-B98C-FAF1062026C9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B1CC8-171D-E345-B6BF-F37B948B6A0C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9E8-A4C4-E844-BB5C-C163B2077A19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851F-3B66-9942-971B-A9A5D9311ED2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2308-92F1-2648-8C14-B7D20A10136E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B3-8B35-C045-8A9E-664859926DDE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B51DC8-F135-674B-A517-97B8BC77BA3D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10BC2-3BDA-964D-9B15-D2F1DE70010A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41A803B-B356-7C4D-8429-3875F2864542}" type="datetime1">
              <a:rPr lang="fr-FR" smtClean="0"/>
              <a:t>09/12/2017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627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Ecr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ts 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nterméd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a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res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0666" y="3956279"/>
            <a:ext cx="9155874" cy="1086237"/>
          </a:xfrm>
        </p:spPr>
        <p:txBody>
          <a:bodyPr>
            <a:normAutofit/>
          </a:bodyPr>
          <a:lstStyle/>
          <a:p>
            <a:r>
              <a:rPr lang="fr-FR" dirty="0"/>
              <a:t>Jean-Charles CHABANNE, Dominique </a:t>
            </a:r>
            <a:r>
              <a:rPr lang="fr-FR" dirty="0" smtClean="0"/>
              <a:t>BUCHETON</a:t>
            </a:r>
          </a:p>
          <a:p>
            <a:r>
              <a:rPr lang="fr-FR" sz="1200" dirty="0"/>
              <a:t>http://</a:t>
            </a:r>
            <a:r>
              <a:rPr lang="fr-FR" sz="1200" dirty="0" err="1"/>
              <a:t>cache.media.education.gouv.fr</a:t>
            </a:r>
            <a:r>
              <a:rPr lang="fr-FR" sz="1200" dirty="0"/>
              <a:t>/file/Ecriture/07/1/3_RA_C3_Francais_Ecriture_Ecrits_intermediaires_591071.pdf </a:t>
            </a:r>
            <a:endParaRPr lang="fr-FR" sz="1200" dirty="0" smtClean="0"/>
          </a:p>
          <a:p>
            <a:r>
              <a:rPr lang="fr-FR" sz="1200" dirty="0"/>
              <a:t>http://</a:t>
            </a:r>
            <a:r>
              <a:rPr lang="fr-FR" sz="1200" dirty="0" err="1"/>
              <a:t>cache.media.education.gouv.fr</a:t>
            </a:r>
            <a:r>
              <a:rPr lang="fr-FR" sz="1200" dirty="0"/>
              <a:t>/file/Ecriture/10/7/New_2ter_RA_C3_Francais_Ecriture_Annotations_591107.pdf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6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2100262" y="640081"/>
            <a:ext cx="8872537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42975" y="228600"/>
            <a:ext cx="4876411" cy="6357937"/>
          </a:xfrm>
        </p:spPr>
        <p:txBody>
          <a:bodyPr>
            <a:normAutofit fontScale="92500" lnSpcReduction="20000"/>
          </a:bodyPr>
          <a:lstStyle/>
          <a:p>
            <a:r>
              <a:rPr lang="fr-FR" sz="2600" i="1" dirty="0" smtClean="0"/>
              <a:t>Au </a:t>
            </a:r>
            <a:r>
              <a:rPr lang="fr-FR" sz="2600" i="1" dirty="0"/>
              <a:t>début Perceval vivait /avec sa mère dans la </a:t>
            </a:r>
            <a:r>
              <a:rPr lang="fr-FR" sz="2600" i="1" dirty="0" err="1"/>
              <a:t>gaste</a:t>
            </a:r>
            <a:r>
              <a:rPr lang="fr-FR" sz="2600" i="1" dirty="0"/>
              <a:t> forêt /et un jour il est parti se balader dans la forêt. Le chasseur a vu quatre chevalier plus tard celui-ci rentra chez lui qui raconta son histoire passionnante alors Perceval décida d’être chevalier. le jeune garçon parti chez le roi Arthur est a rencontré Lancelot. quelques jours après il fut chevalier et </a:t>
            </a:r>
            <a:r>
              <a:rPr lang="fr-FR" sz="2600" i="1" dirty="0" err="1"/>
              <a:t>Gornement</a:t>
            </a:r>
            <a:r>
              <a:rPr lang="fr-FR" sz="2600" i="1" dirty="0"/>
              <a:t> de Gort lui a appris les règle de la chevalerie. Un moment </a:t>
            </a:r>
            <a:r>
              <a:rPr lang="fr-FR" sz="2600" i="1" dirty="0" err="1"/>
              <a:t>Keu</a:t>
            </a:r>
            <a:r>
              <a:rPr lang="fr-FR" sz="2600" i="1" dirty="0"/>
              <a:t> est parti aller le chercher mais celui-ci ne venait pas alors quelques jours plus tard il est parti chez le roi Arthur qui c’était rappelait de son lignage alors le roi à nommé le jeune homme de chevalier de la Table ronde.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25403" y="400049"/>
            <a:ext cx="5176058" cy="6186487"/>
          </a:xfrm>
        </p:spPr>
        <p:txBody>
          <a:bodyPr>
            <a:noAutofit/>
          </a:bodyPr>
          <a:lstStyle/>
          <a:p>
            <a:r>
              <a:rPr lang="fr-FR" i="1" dirty="0"/>
              <a:t>Au début Perceval </a:t>
            </a:r>
            <a:r>
              <a:rPr lang="fr-FR" i="1" dirty="0" err="1" smtClean="0"/>
              <a:t>vivaitdans</a:t>
            </a:r>
            <a:r>
              <a:rPr lang="fr-FR" i="1" dirty="0" smtClean="0"/>
              <a:t> </a:t>
            </a:r>
            <a:r>
              <a:rPr lang="fr-FR" i="1" dirty="0"/>
              <a:t>la </a:t>
            </a:r>
            <a:r>
              <a:rPr lang="fr-FR" i="1" dirty="0" err="1"/>
              <a:t>Gaste</a:t>
            </a:r>
            <a:r>
              <a:rPr lang="fr-FR" i="1" dirty="0"/>
              <a:t> forêt comme chasseur avec son javelot mais un moment ils voie </a:t>
            </a:r>
            <a:r>
              <a:rPr lang="fr-FR" i="1" dirty="0" err="1"/>
              <a:t>quatres</a:t>
            </a:r>
            <a:r>
              <a:rPr lang="fr-FR" i="1" dirty="0"/>
              <a:t> chevaliers alors il va chez Arthur pour devenir chevalier. Le jeune homme n’a pas été fait chevalier alors </a:t>
            </a:r>
            <a:r>
              <a:rPr lang="fr-FR" i="1" dirty="0" err="1"/>
              <a:t>Gornement</a:t>
            </a:r>
            <a:r>
              <a:rPr lang="fr-FR" i="1" dirty="0"/>
              <a:t> de Gort lui a appris les règles de la chevalerie et le maniement des armes. Il veut commencer à faire des combats. Un moment il va sur l’île d’Avalon et se bat contre </a:t>
            </a:r>
            <a:r>
              <a:rPr lang="fr-FR" i="1" dirty="0" err="1"/>
              <a:t>Anguingueron</a:t>
            </a:r>
            <a:r>
              <a:rPr lang="fr-FR" i="1" dirty="0"/>
              <a:t> après s’être battu le vassal de </a:t>
            </a:r>
            <a:r>
              <a:rPr lang="fr-FR" i="1" dirty="0" err="1"/>
              <a:t>Clamadeu</a:t>
            </a:r>
            <a:r>
              <a:rPr lang="fr-FR" i="1" dirty="0"/>
              <a:t> est parti se faire prisonnier chez le roi Arthur. Le jeune chevalier resta sur l’île et va se battre contre </a:t>
            </a:r>
            <a:r>
              <a:rPr lang="fr-FR" i="1" dirty="0" err="1"/>
              <a:t>Clamadeu</a:t>
            </a:r>
            <a:r>
              <a:rPr lang="fr-FR" i="1" dirty="0"/>
              <a:t> le suzerain des îles il a vu qu’il était trop faible alors lui aussi va se faire prisonnier. Il combat en dernier contre l’orgueilleux de la lande et il va se </a:t>
            </a:r>
            <a:r>
              <a:rPr lang="fr-FR" i="1" dirty="0" err="1"/>
              <a:t>fair</a:t>
            </a:r>
            <a:r>
              <a:rPr lang="fr-FR" i="1" dirty="0"/>
              <a:t> prisonnier. Après tout les combats que le jeune homme à fait et les règles de chevalerie qu’il a accompli le roi Arthur a mit Perceval chevalier de la Table ronde.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3803074"/>
          </a:xfrm>
        </p:spPr>
        <p:txBody>
          <a:bodyPr>
            <a:normAutofit fontScale="90000"/>
          </a:bodyPr>
          <a:lstStyle/>
          <a:p>
            <a:r>
              <a:rPr lang="fr-FR" dirty="0"/>
              <a:t>Comparer les deux textes de JB pour noter </a:t>
            </a:r>
            <a:r>
              <a:rPr lang="fr-FR" dirty="0" smtClean="0"/>
              <a:t>ce qui a progressé dans le second texte.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Quel </a:t>
            </a:r>
            <a:r>
              <a:rPr lang="fr-FR" dirty="0"/>
              <a:t>écrit intermédiaire a pu faire progresser sa compréhension du récit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7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14362"/>
            <a:ext cx="9601200" cy="14859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La consigne était: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686050"/>
            <a:ext cx="9601200" cy="3581400"/>
          </a:xfrm>
        </p:spPr>
        <p:txBody>
          <a:bodyPr/>
          <a:lstStyle/>
          <a:p>
            <a:r>
              <a:rPr lang="fr-FR" sz="3200" dirty="0">
                <a:solidFill>
                  <a:srgbClr val="1F1F1F"/>
                </a:solidFill>
                <a:latin typeface="Alegreya" charset="0"/>
              </a:rPr>
              <a:t>« Vous allez d’abord faire la liste des étapes de la vie de Perceval pour trier ce que vous voulez garder, ce qui constitue vraiment une étape. ». </a:t>
            </a:r>
            <a:endParaRPr lang="fr-FR" sz="3200" dirty="0" smtClean="0">
              <a:solidFill>
                <a:srgbClr val="1F1F1F"/>
              </a:solidFill>
              <a:latin typeface="Alegreya" charset="0"/>
            </a:endParaRPr>
          </a:p>
          <a:p>
            <a:r>
              <a:rPr lang="fr-FR" sz="3200" dirty="0" smtClean="0">
                <a:solidFill>
                  <a:srgbClr val="1F1F1F"/>
                </a:solidFill>
                <a:latin typeface="Alegreya" charset="0"/>
              </a:rPr>
              <a:t>Je </a:t>
            </a:r>
            <a:r>
              <a:rPr lang="fr-FR" sz="3200" dirty="0">
                <a:solidFill>
                  <a:srgbClr val="1F1F1F"/>
                </a:solidFill>
                <a:latin typeface="Alegreya" charset="0"/>
              </a:rPr>
              <a:t>précise : « C’est un brouillon, pour vous, pour vous aider à réfléchir, je le ramasserai simplement pour voir. »</a:t>
            </a:r>
            <a:endParaRPr lang="fr-FR" sz="32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5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Écr</a:t>
            </a:r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/>
              <a:t>t </a:t>
            </a:r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/>
              <a:t>ntermédiaire : la l</a:t>
            </a:r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/>
              <a:t>ste des étapes</a:t>
            </a:r>
            <a:br>
              <a:rPr lang="fr-FR" b="1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85925"/>
            <a:ext cx="9601200" cy="4767461"/>
          </a:xfrm>
        </p:spPr>
        <p:txBody>
          <a:bodyPr>
            <a:noAutofit/>
          </a:bodyPr>
          <a:lstStyle/>
          <a:p>
            <a:r>
              <a:rPr lang="fr-FR" sz="2400" dirty="0" smtClean="0"/>
              <a:t>On </a:t>
            </a:r>
            <a:r>
              <a:rPr lang="fr-FR" sz="2400" dirty="0"/>
              <a:t>peut lire dans les surcharges de JB la trace de plusieurs activités cognitives. </a:t>
            </a:r>
            <a:endParaRPr lang="fr-FR" sz="2400" dirty="0" smtClean="0"/>
          </a:p>
          <a:p>
            <a:r>
              <a:rPr lang="fr-FR" sz="2400" dirty="0" smtClean="0"/>
              <a:t>Avec </a:t>
            </a:r>
            <a:r>
              <a:rPr lang="fr-FR" sz="2400" dirty="0"/>
              <a:t>les flèches, les ratures, les ajouts, il a trié, éliminé, classé, regroupé. </a:t>
            </a:r>
            <a:endParaRPr lang="fr-FR" sz="2400" dirty="0" smtClean="0"/>
          </a:p>
          <a:p>
            <a:r>
              <a:rPr lang="fr-FR" sz="2400" dirty="0" smtClean="0"/>
              <a:t>L’accolade </a:t>
            </a:r>
            <a:r>
              <a:rPr lang="fr-FR" sz="2400" dirty="0"/>
              <a:t>accompagnée de la mention « 1ét. » indique une catégorisation : en regroupant les quatre combats, l’élève perçoit leur fonction commune d’épreuves dans le parcours du personnage qui l’instituent chevalier. </a:t>
            </a:r>
            <a:endParaRPr lang="fr-FR" sz="2400" dirty="0" smtClean="0"/>
          </a:p>
          <a:p>
            <a:r>
              <a:rPr lang="fr-FR" sz="2400" dirty="0" smtClean="0"/>
              <a:t>La </a:t>
            </a:r>
            <a:r>
              <a:rPr lang="fr-FR" sz="2400" dirty="0"/>
              <a:t>liste a favorisé la recherche de groupes nominaux synthétiques, sorte de titres d’étapes. Avec le mot « éducation » pour caractériser le rôle de </a:t>
            </a:r>
            <a:r>
              <a:rPr lang="fr-FR" sz="2400" dirty="0" err="1"/>
              <a:t>Gornement</a:t>
            </a:r>
            <a:r>
              <a:rPr lang="fr-FR" sz="2400" dirty="0"/>
              <a:t> de Gort, JB sort alors du récit – résumé, pour se livrer à un travail </a:t>
            </a:r>
            <a:r>
              <a:rPr lang="fr-FR" sz="2400" dirty="0" smtClean="0"/>
              <a:t>d’interprétation</a:t>
            </a:r>
            <a:r>
              <a:rPr lang="mr-IN" sz="2400" dirty="0" smtClean="0"/>
              <a:t>…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1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807522"/>
            <a:ext cx="9601200" cy="5059878"/>
          </a:xfrm>
        </p:spPr>
        <p:txBody>
          <a:bodyPr>
            <a:normAutofit/>
          </a:bodyPr>
          <a:lstStyle/>
          <a:p>
            <a:r>
              <a:rPr lang="fr-FR" sz="2400" dirty="0"/>
              <a:t>Le </a:t>
            </a:r>
            <a:r>
              <a:rPr lang="fr-FR" sz="2400" dirty="0" smtClean="0"/>
              <a:t>2</a:t>
            </a:r>
            <a:r>
              <a:rPr lang="fr-FR" sz="2400" baseline="30000" dirty="0" smtClean="0"/>
              <a:t>ième</a:t>
            </a:r>
            <a:r>
              <a:rPr lang="fr-FR" sz="2400" dirty="0" smtClean="0"/>
              <a:t> paragraphe </a:t>
            </a:r>
            <a:r>
              <a:rPr lang="fr-FR" sz="2400" dirty="0"/>
              <a:t>de JB manifeste une objectivation du roman perçu dans sa </a:t>
            </a:r>
            <a:r>
              <a:rPr lang="fr-FR" sz="2400" dirty="0" smtClean="0"/>
              <a:t>globalité </a:t>
            </a:r>
            <a:r>
              <a:rPr lang="fr-FR" sz="2400" dirty="0"/>
              <a:t>et dans sa </a:t>
            </a:r>
            <a:r>
              <a:rPr lang="fr-FR" sz="2400" dirty="0" smtClean="0"/>
              <a:t>cohérence:</a:t>
            </a:r>
          </a:p>
          <a:p>
            <a:pPr>
              <a:buFont typeface="Arial" charset="0"/>
              <a:buChar char="•"/>
            </a:pPr>
            <a:r>
              <a:rPr lang="fr-FR" sz="2400" dirty="0" smtClean="0"/>
              <a:t> apparaissent </a:t>
            </a:r>
            <a:r>
              <a:rPr lang="fr-FR" sz="2400" dirty="0"/>
              <a:t>la chronologie et la logique </a:t>
            </a:r>
            <a:r>
              <a:rPr lang="fr-FR" sz="2400" dirty="0" smtClean="0"/>
              <a:t>de l’organisation </a:t>
            </a:r>
            <a:r>
              <a:rPr lang="fr-FR" sz="2400" dirty="0"/>
              <a:t>des étapes. </a:t>
            </a:r>
            <a:endParaRPr lang="fr-FR" sz="2400" dirty="0" smtClean="0"/>
          </a:p>
          <a:p>
            <a:pPr>
              <a:buFont typeface="Arial" charset="0"/>
              <a:buChar char="•"/>
            </a:pPr>
            <a:r>
              <a:rPr lang="fr-FR" sz="2400" dirty="0" smtClean="0"/>
              <a:t>Se </a:t>
            </a:r>
            <a:r>
              <a:rPr lang="fr-FR" sz="2400" dirty="0"/>
              <a:t>dessine l’idée d’un itinéraire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Le rôle de </a:t>
            </a:r>
            <a:r>
              <a:rPr lang="fr-FR" sz="2400" dirty="0" err="1" smtClean="0"/>
              <a:t>Gornement</a:t>
            </a:r>
            <a:r>
              <a:rPr lang="fr-FR" sz="2400" dirty="0" smtClean="0"/>
              <a:t> de </a:t>
            </a:r>
            <a:r>
              <a:rPr lang="fr-FR" sz="2400" dirty="0"/>
              <a:t>Gort et celui des combats sont clairement cernés. </a:t>
            </a:r>
            <a:endParaRPr lang="fr-FR" sz="2400" dirty="0" smtClean="0"/>
          </a:p>
          <a:p>
            <a:r>
              <a:rPr lang="fr-FR" sz="2400" dirty="0" smtClean="0"/>
              <a:t>Les « </a:t>
            </a:r>
            <a:r>
              <a:rPr lang="fr-FR" sz="2400" i="1" dirty="0" smtClean="0"/>
              <a:t>alors </a:t>
            </a:r>
            <a:r>
              <a:rPr lang="fr-FR" sz="2400" dirty="0" smtClean="0"/>
              <a:t>» prennent </a:t>
            </a:r>
            <a:r>
              <a:rPr lang="fr-FR" sz="2400" dirty="0"/>
              <a:t>cette </a:t>
            </a:r>
            <a:r>
              <a:rPr lang="fr-FR" sz="2400" dirty="0" smtClean="0"/>
              <a:t>fois la </a:t>
            </a:r>
            <a:r>
              <a:rPr lang="fr-FR" sz="2400" dirty="0"/>
              <a:t>valeur de liens logiques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La phrase récapitulative finale « </a:t>
            </a:r>
            <a:r>
              <a:rPr lang="fr-FR" sz="2400" i="1" dirty="0"/>
              <a:t>Après tous </a:t>
            </a:r>
            <a:r>
              <a:rPr lang="fr-FR" sz="2400" i="1" dirty="0" smtClean="0"/>
              <a:t>les combats </a:t>
            </a:r>
            <a:r>
              <a:rPr lang="fr-FR" sz="2400" i="1" dirty="0"/>
              <a:t>que le jeune homme a fait et les règles de chevalerie qu’il a accompli </a:t>
            </a:r>
            <a:r>
              <a:rPr lang="fr-FR" sz="2400" dirty="0"/>
              <a:t>»est l’équivalent texte de la forme graphique de l’accolade, confirmant </a:t>
            </a:r>
            <a:r>
              <a:rPr lang="fr-FR" sz="2400" dirty="0" smtClean="0"/>
              <a:t>une lecture-interprétation</a:t>
            </a:r>
            <a:r>
              <a:rPr lang="fr-FR" sz="2400" dirty="0"/>
              <a:t>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359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07690"/>
            <a:ext cx="9601200" cy="5048003"/>
          </a:xfrm>
        </p:spPr>
        <p:txBody>
          <a:bodyPr/>
          <a:lstStyle/>
          <a:p>
            <a:r>
              <a:rPr lang="fr-FR" sz="2400" dirty="0"/>
              <a:t>Parallèlement, l’écrit tend vers le commentaire, les </a:t>
            </a:r>
            <a:r>
              <a:rPr lang="fr-FR" sz="2400" dirty="0" smtClean="0"/>
              <a:t>temps par exemple </a:t>
            </a:r>
            <a:r>
              <a:rPr lang="fr-FR" sz="2400" dirty="0"/>
              <a:t>s’homogénéisent vers le système du présent/passé composé. </a:t>
            </a:r>
            <a:endParaRPr lang="fr-FR" sz="2400" dirty="0" smtClean="0"/>
          </a:p>
          <a:p>
            <a:r>
              <a:rPr lang="fr-FR" sz="2400" dirty="0" smtClean="0"/>
              <a:t>Les traits </a:t>
            </a:r>
            <a:r>
              <a:rPr lang="fr-FR" sz="2400" dirty="0"/>
              <a:t>d’oralité s’estompent, la segmentation des phrases est celle de l’écrit </a:t>
            </a:r>
            <a:r>
              <a:rPr lang="fr-FR" sz="2400" dirty="0" smtClean="0"/>
              <a:t>avec des </a:t>
            </a:r>
            <a:r>
              <a:rPr lang="fr-FR" sz="2400" dirty="0"/>
              <a:t>points. </a:t>
            </a:r>
            <a:endParaRPr lang="fr-FR" sz="2400" dirty="0" smtClean="0"/>
          </a:p>
          <a:p>
            <a:r>
              <a:rPr lang="fr-FR" sz="2400" dirty="0" smtClean="0"/>
              <a:t>Les </a:t>
            </a:r>
            <a:r>
              <a:rPr lang="fr-FR" sz="2400" dirty="0"/>
              <a:t>désignations lexicales des personnages se diversifient (Perceval</a:t>
            </a:r>
            <a:r>
              <a:rPr lang="fr-FR" sz="2400" dirty="0" smtClean="0"/>
              <a:t>, le </a:t>
            </a:r>
            <a:r>
              <a:rPr lang="fr-FR" sz="2400" dirty="0"/>
              <a:t>jeune homme, le jeune chevalier / </a:t>
            </a:r>
            <a:r>
              <a:rPr lang="fr-FR" sz="2400" dirty="0" err="1"/>
              <a:t>Anguingueron</a:t>
            </a:r>
            <a:r>
              <a:rPr lang="fr-FR" sz="2400" dirty="0"/>
              <a:t>, le vassal de </a:t>
            </a:r>
            <a:r>
              <a:rPr lang="fr-FR" sz="2400" dirty="0" err="1"/>
              <a:t>Clamadeu</a:t>
            </a:r>
            <a:r>
              <a:rPr lang="fr-FR" sz="2400" dirty="0" smtClean="0"/>
              <a:t>),</a:t>
            </a:r>
          </a:p>
          <a:p>
            <a:r>
              <a:rPr lang="fr-FR" sz="2400" dirty="0" smtClean="0"/>
              <a:t>Restent </a:t>
            </a:r>
            <a:r>
              <a:rPr lang="fr-FR" sz="2400" dirty="0"/>
              <a:t>des difficultés dans l’utilisation </a:t>
            </a:r>
            <a:r>
              <a:rPr lang="fr-FR" sz="2400" dirty="0" smtClean="0"/>
              <a:t>cohérente des </a:t>
            </a:r>
            <a:r>
              <a:rPr lang="fr-FR" sz="2400" dirty="0"/>
              <a:t>pronoms substituts pourtant travaillée elle aussi et des </a:t>
            </a:r>
            <a:r>
              <a:rPr lang="fr-FR" sz="2400" dirty="0" smtClean="0"/>
              <a:t>erreurs d’orthographe</a:t>
            </a:r>
            <a:r>
              <a:rPr lang="fr-FR" sz="2400" dirty="0"/>
              <a:t>. 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1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Penser, commun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quer :fonctions du langage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 La communication ne </a:t>
            </a:r>
            <a:r>
              <a:rPr lang="fr-FR" dirty="0" err="1"/>
              <a:t>succède</a:t>
            </a:r>
            <a:r>
              <a:rPr lang="fr-FR" dirty="0"/>
              <a:t> pas à la conceptualisation, mais elle la rend possible. L</a:t>
            </a:r>
            <a:r>
              <a:rPr lang="fr-FR" dirty="0" smtClean="0"/>
              <a:t>es interactions langagières me </a:t>
            </a:r>
            <a:r>
              <a:rPr lang="fr-FR" dirty="0"/>
              <a:t>permettent de voir </a:t>
            </a:r>
            <a:r>
              <a:rPr lang="fr-FR" dirty="0" smtClean="0"/>
              <a:t>:</a:t>
            </a:r>
          </a:p>
          <a:p>
            <a:r>
              <a:rPr lang="fr-FR" dirty="0" smtClean="0"/>
              <a:t>1</a:t>
            </a:r>
            <a:r>
              <a:rPr lang="fr-FR" dirty="0"/>
              <a:t>) que je dis quelque chose qui est « à moi » </a:t>
            </a:r>
            <a:endParaRPr lang="fr-FR" dirty="0" smtClean="0"/>
          </a:p>
          <a:p>
            <a:r>
              <a:rPr lang="fr-FR" dirty="0" smtClean="0"/>
              <a:t>2</a:t>
            </a:r>
            <a:r>
              <a:rPr lang="fr-FR" dirty="0"/>
              <a:t>) que cette </a:t>
            </a:r>
            <a:r>
              <a:rPr lang="fr-FR" dirty="0" err="1"/>
              <a:t>pensée</a:t>
            </a:r>
            <a:r>
              <a:rPr lang="fr-FR" dirty="0"/>
              <a:t>, </a:t>
            </a:r>
            <a:r>
              <a:rPr lang="fr-FR" dirty="0" err="1"/>
              <a:t>même</a:t>
            </a:r>
            <a:r>
              <a:rPr lang="fr-FR" dirty="0"/>
              <a:t> embryonnaire, est objet d’</a:t>
            </a:r>
            <a:r>
              <a:rPr lang="fr-FR" dirty="0" err="1"/>
              <a:t>intérêt</a:t>
            </a:r>
            <a:r>
              <a:rPr lang="fr-FR" dirty="0"/>
              <a:t> et d’enjeu, qu’elle provoque des </a:t>
            </a:r>
            <a:r>
              <a:rPr lang="fr-FR" dirty="0" err="1"/>
              <a:t>réactions</a:t>
            </a:r>
            <a:r>
              <a:rPr lang="fr-FR" dirty="0"/>
              <a:t>, qu’elle est </a:t>
            </a:r>
            <a:r>
              <a:rPr lang="fr-FR" dirty="0" err="1"/>
              <a:t>évaluée</a:t>
            </a:r>
            <a:r>
              <a:rPr lang="fr-FR" dirty="0"/>
              <a:t>, reprise, </a:t>
            </a:r>
            <a:r>
              <a:rPr lang="fr-FR" dirty="0" err="1"/>
              <a:t>attaquée</a:t>
            </a:r>
            <a:r>
              <a:rPr lang="fr-FR" dirty="0"/>
              <a:t>, </a:t>
            </a:r>
            <a:r>
              <a:rPr lang="fr-FR" dirty="0" err="1"/>
              <a:t>questionnée</a:t>
            </a:r>
            <a:r>
              <a:rPr lang="fr-FR" dirty="0"/>
              <a:t>... </a:t>
            </a:r>
            <a:endParaRPr lang="fr-FR" dirty="0" smtClean="0"/>
          </a:p>
          <a:p>
            <a:r>
              <a:rPr lang="fr-FR" dirty="0" smtClean="0"/>
              <a:t>3</a:t>
            </a:r>
            <a:r>
              <a:rPr lang="fr-FR" dirty="0"/>
              <a:t>) que je peux la faire </a:t>
            </a:r>
            <a:r>
              <a:rPr lang="fr-FR" dirty="0" err="1"/>
              <a:t>évoluer</a:t>
            </a:r>
            <a:r>
              <a:rPr lang="fr-FR" dirty="0"/>
              <a:t>, en la </a:t>
            </a:r>
            <a:r>
              <a:rPr lang="fr-FR" dirty="0" smtClean="0"/>
              <a:t>reformulant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5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Des écr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chemeClr val="tx1"/>
                </a:solidFill>
              </a:rPr>
              <a:t>ts pour apprendre et réfléch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chemeClr val="tx1"/>
                </a:solidFill>
              </a:rPr>
              <a:t>r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Habituer les élèves à passer par l’écrit à tous les stades de l’apprentissage pour les rendre autonomes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Permettre de garder une trace du processus d’apprentissage : une première représentation, une conclusion intermédiaire, une reformulation ,une citation pour mémoire, une question, des éléments que l’on va organiser pour structurer sa pensée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2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9" y="685800"/>
            <a:ext cx="9904021" cy="14859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</a:t>
            </a:r>
            <a:r>
              <a:rPr lang="fr-FR" dirty="0"/>
              <a:t>é</a:t>
            </a:r>
            <a:r>
              <a:rPr lang="fr-FR" dirty="0" smtClean="0"/>
              <a:t>cr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chemeClr val="tx1"/>
                </a:solidFill>
              </a:rPr>
              <a:t>ts </a:t>
            </a:r>
            <a:r>
              <a:rPr lang="fr-FR" dirty="0" smtClean="0">
                <a:solidFill>
                  <a:schemeClr val="tx1"/>
                </a:solidFill>
              </a:rPr>
              <a:t>de trava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chemeClr val="tx1"/>
                </a:solidFill>
              </a:rPr>
              <a:t>l non-normés, spat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chemeClr val="tx1"/>
                </a:solidFill>
              </a:rPr>
              <a:t>al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chemeClr val="tx1"/>
                </a:solidFill>
              </a:rPr>
              <a:t>sés, structurants et </a:t>
            </a:r>
            <a:r>
              <a:rPr lang="fr-FR" dirty="0" smtClean="0">
                <a:solidFill>
                  <a:schemeClr val="tx1"/>
                </a:solidFill>
              </a:rPr>
              <a:t>structurés. </a:t>
            </a:r>
            <a:r>
              <a:rPr lang="fr-FR" dirty="0" smtClean="0">
                <a:solidFill>
                  <a:schemeClr val="tx1"/>
                </a:solidFill>
              </a:rPr>
              <a:t>PLS/PLR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400300"/>
            <a:ext cx="9601200" cy="3581400"/>
          </a:xfrm>
        </p:spPr>
        <p:txBody>
          <a:bodyPr>
            <a:normAutofit/>
          </a:bodyPr>
          <a:lstStyle/>
          <a:p>
            <a:r>
              <a:rPr lang="fr-FR" dirty="0" smtClean="0"/>
              <a:t>Bloc  notes, carnets de recherches, de lecture</a:t>
            </a:r>
            <a:r>
              <a:rPr lang="mr-IN" dirty="0" smtClean="0"/>
              <a:t>…</a:t>
            </a:r>
            <a:r>
              <a:rPr lang="fr-FR" dirty="0" smtClean="0"/>
              <a:t> pour recueillir les traces des essais sous forme d’écrits, de dessins, de schémas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dirty="0" smtClean="0"/>
              <a:t>Cela peut prendre différentes formes en fonction des élèves mais aussi des fonctions recherchées : lister, reformuler, articuler, classer</a:t>
            </a:r>
            <a:r>
              <a:rPr lang="mr-IN" dirty="0" smtClean="0"/>
              <a:t>…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40386"/>
            <a:ext cx="95631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6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i="1" dirty="0"/>
              <a:t>« </a:t>
            </a:r>
            <a:r>
              <a:rPr lang="mr-IN" sz="3100" i="1" dirty="0" smtClean="0"/>
              <a:t>…</a:t>
            </a:r>
            <a:r>
              <a:rPr lang="fr-FR" sz="3100" i="1" dirty="0" smtClean="0"/>
              <a:t>des </a:t>
            </a:r>
            <a:r>
              <a:rPr lang="fr-FR" sz="3100" i="1" dirty="0"/>
              <a:t>fléchages, des encadrements, des tirets, des " puces "… : les élèves trouvent des moyens à la hauteur de leurs intentions. » M Cellier</a:t>
            </a:r>
            <a:r>
              <a:rPr lang="fr-FR" sz="3100" dirty="0"/>
              <a:t/>
            </a:r>
            <a:br>
              <a:rPr lang="fr-FR" sz="3100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64" y="2309750"/>
            <a:ext cx="5836795" cy="38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7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97" y="0"/>
            <a:ext cx="9558708" cy="6655693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3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306286" y="534390"/>
            <a:ext cx="53082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DES ECR</a:t>
            </a:r>
            <a:r>
              <a:rPr lang="fr-FR" sz="2400" b="1" dirty="0" smtClean="0">
                <a:solidFill>
                  <a:srgbClr val="FF0000"/>
                </a:solidFill>
              </a:rPr>
              <a:t>I</a:t>
            </a:r>
            <a:r>
              <a:rPr lang="fr-FR" sz="2400" b="1" dirty="0" smtClean="0"/>
              <a:t>TS DE TRAVA</a:t>
            </a:r>
            <a:r>
              <a:rPr lang="fr-FR" sz="2400" b="1" dirty="0" smtClean="0">
                <a:solidFill>
                  <a:srgbClr val="FF0000"/>
                </a:solidFill>
              </a:rPr>
              <a:t>I</a:t>
            </a:r>
            <a:r>
              <a:rPr lang="fr-FR" sz="2400" b="1" dirty="0" smtClean="0"/>
              <a:t>L</a:t>
            </a:r>
          </a:p>
          <a:p>
            <a:pPr algn="just"/>
            <a:r>
              <a:rPr lang="fr-FR" dirty="0" smtClean="0"/>
              <a:t>Catherine, </a:t>
            </a:r>
            <a:r>
              <a:rPr lang="fr-FR" dirty="0" err="1" smtClean="0"/>
              <a:t>Tauveron</a:t>
            </a:r>
            <a:r>
              <a:rPr lang="fr-FR" i="1" dirty="0" smtClean="0"/>
              <a:t>, Lire </a:t>
            </a:r>
            <a:r>
              <a:rPr lang="fr-FR" i="1" dirty="0"/>
              <a:t>la littérature à l’école </a:t>
            </a:r>
            <a:r>
              <a:rPr lang="fr-FR" i="1" dirty="0"/>
              <a:t>,</a:t>
            </a:r>
            <a:r>
              <a:rPr lang="fr-FR" i="1" dirty="0" smtClean="0"/>
              <a:t> </a:t>
            </a:r>
            <a:r>
              <a:rPr lang="fr-FR" dirty="0"/>
              <a:t>Hatier </a:t>
            </a:r>
            <a:r>
              <a:rPr lang="fr-FR" dirty="0" smtClean="0"/>
              <a:t>pédagogie</a:t>
            </a: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-</a:t>
            </a:r>
            <a:r>
              <a:rPr lang="fr-FR" dirty="0"/>
              <a:t> </a:t>
            </a:r>
            <a:r>
              <a:rPr lang="fr-FR" b="1" dirty="0"/>
              <a:t>Des écrits qui permettent l’expression </a:t>
            </a:r>
            <a:r>
              <a:rPr lang="fr-FR" b="1" dirty="0" smtClean="0"/>
              <a:t>des </a:t>
            </a:r>
            <a:r>
              <a:rPr lang="fr-FR" b="1" dirty="0"/>
              <a:t>« premières (ou ultimes) impressions </a:t>
            </a:r>
            <a:endParaRPr lang="fr-FR" b="1" dirty="0" smtClean="0"/>
          </a:p>
          <a:p>
            <a:pPr algn="just"/>
            <a:r>
              <a:rPr lang="fr-FR" b="1" dirty="0" smtClean="0"/>
              <a:t>de </a:t>
            </a:r>
            <a:r>
              <a:rPr lang="fr-FR" b="1" dirty="0"/>
              <a:t>lecture »</a:t>
            </a:r>
            <a:r>
              <a:rPr lang="fr-FR" dirty="0"/>
              <a:t> 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/>
              <a:t>- </a:t>
            </a:r>
            <a:r>
              <a:rPr lang="fr-FR" b="1" dirty="0"/>
              <a:t>Des écrits « pour aider les élèves à problématiser </a:t>
            </a:r>
            <a:endParaRPr lang="fr-FR" b="1" dirty="0" smtClean="0"/>
          </a:p>
          <a:p>
            <a:pPr algn="just"/>
            <a:r>
              <a:rPr lang="fr-FR" b="1" dirty="0" smtClean="0"/>
              <a:t>eux-mêmes </a:t>
            </a:r>
            <a:r>
              <a:rPr lang="fr-FR" b="1" dirty="0"/>
              <a:t>leur lecture » </a:t>
            </a:r>
            <a:r>
              <a:rPr lang="fr-FR" b="1" dirty="0" smtClean="0"/>
              <a:t>:</a:t>
            </a:r>
          </a:p>
          <a:p>
            <a:pPr algn="just"/>
            <a:r>
              <a:rPr lang="fr-FR" dirty="0" smtClean="0"/>
              <a:t>A </a:t>
            </a:r>
            <a:r>
              <a:rPr lang="fr-FR" dirty="0"/>
              <a:t>partir des indications </a:t>
            </a:r>
            <a:r>
              <a:rPr lang="fr-FR" dirty="0" smtClean="0"/>
              <a:t>de la </a:t>
            </a:r>
            <a:r>
              <a:rPr lang="fr-FR" dirty="0"/>
              <a:t>couverture, avant d’entrer dans l’œuvre, les </a:t>
            </a:r>
            <a:r>
              <a:rPr lang="fr-FR" dirty="0" smtClean="0"/>
              <a:t>élèves écrivent </a:t>
            </a:r>
            <a:r>
              <a:rPr lang="fr-FR" dirty="0"/>
              <a:t>les questions qu’ils se posent sur </a:t>
            </a:r>
            <a:r>
              <a:rPr lang="fr-FR" dirty="0" smtClean="0"/>
              <a:t>l’ensemble </a:t>
            </a:r>
            <a:r>
              <a:rPr lang="fr-FR" dirty="0"/>
              <a:t>du texte. Collectivement un choix est fait et les </a:t>
            </a:r>
            <a:r>
              <a:rPr lang="fr-FR" dirty="0" smtClean="0"/>
              <a:t>questions retenues </a:t>
            </a:r>
            <a:r>
              <a:rPr lang="fr-FR" dirty="0"/>
              <a:t>créent une attente chez les lecteurs et constituent un outil d’investigation tout au long de la lecture de l’œuvre.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04" y="246432"/>
            <a:ext cx="4794003" cy="64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0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déo CM1-CM2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LECTURE DU CONTE AFRICAIN  </a:t>
            </a:r>
            <a:r>
              <a:rPr lang="fr-FR" i="1" dirty="0" smtClean="0"/>
              <a:t>RAFARA</a:t>
            </a:r>
            <a:endParaRPr lang="fr-FR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9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Act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v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té </a:t>
            </a:r>
            <a:r>
              <a:rPr lang="fr-FR" sz="1800" dirty="0"/>
              <a:t>https://</a:t>
            </a:r>
            <a:r>
              <a:rPr lang="fr-FR" sz="1800" dirty="0" err="1"/>
              <a:t>drive.google.com</a:t>
            </a:r>
            <a:r>
              <a:rPr lang="fr-FR" sz="1800" dirty="0"/>
              <a:t>/drive/u/0/</a:t>
            </a:r>
            <a:r>
              <a:rPr lang="fr-FR" sz="1800" dirty="0" err="1"/>
              <a:t>folders</a:t>
            </a:r>
            <a:r>
              <a:rPr lang="fr-FR" sz="1800" dirty="0"/>
              <a:t>/1s_cRH_Z8sar7vd3c4dvet7sS7IoINYsq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852551"/>
            <a:ext cx="9601200" cy="440673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Annie </a:t>
            </a:r>
            <a:r>
              <a:rPr lang="fr-FR" dirty="0" err="1" smtClean="0"/>
              <a:t>Portelette</a:t>
            </a:r>
            <a:r>
              <a:rPr lang="fr-FR" dirty="0" smtClean="0"/>
              <a:t>, présente un dispositif alternatif au questionnaire de lecture </a:t>
            </a:r>
          </a:p>
          <a:p>
            <a:pPr marL="0" indent="0">
              <a:buNone/>
            </a:pPr>
            <a:r>
              <a:rPr lang="fr-FR" dirty="0" smtClean="0"/>
              <a:t>« </a:t>
            </a:r>
            <a:r>
              <a:rPr lang="fr-FR" dirty="0"/>
              <a:t> </a:t>
            </a:r>
            <a:r>
              <a:rPr lang="de-DE" i="1" dirty="0" smtClean="0"/>
              <a:t>( c )</a:t>
            </a:r>
            <a:r>
              <a:rPr lang="fr-FR" i="1" dirty="0" err="1" smtClean="0"/>
              <a:t>onçu</a:t>
            </a:r>
            <a:r>
              <a:rPr lang="fr-FR" i="1" dirty="0" smtClean="0"/>
              <a:t> </a:t>
            </a:r>
            <a:r>
              <a:rPr lang="fr-FR" i="1" dirty="0"/>
              <a:t>comme une aide à la compréhension, le questionnaire finit par constituer l’objet même du travail</a:t>
            </a:r>
            <a:r>
              <a:rPr lang="fr-FR" i="1" dirty="0" smtClean="0"/>
              <a:t>.</a:t>
            </a:r>
            <a:r>
              <a:rPr lang="fr-FR" dirty="0" smtClean="0"/>
              <a:t> </a:t>
            </a:r>
            <a:r>
              <a:rPr lang="fr-FR" dirty="0"/>
              <a:t> </a:t>
            </a:r>
            <a:r>
              <a:rPr lang="fr-FR" i="1" dirty="0"/>
              <a:t>Son usage unique peut renforcer les difficultés des élèves à adopter la posture de </a:t>
            </a:r>
            <a:r>
              <a:rPr lang="fr-FR" i="1" dirty="0" smtClean="0"/>
              <a:t>surplomb... L’œuvre </a:t>
            </a:r>
            <a:r>
              <a:rPr lang="fr-FR" i="1" dirty="0"/>
              <a:t>intégrale </a:t>
            </a:r>
            <a:r>
              <a:rPr lang="fr-FR" i="1" dirty="0" smtClean="0"/>
              <a:t> est </a:t>
            </a:r>
            <a:r>
              <a:rPr lang="fr-FR" i="1" dirty="0"/>
              <a:t>alors davantage perçue comme une suite de fragments dont la cohérence et la visée d’ensemble sont </a:t>
            </a:r>
            <a:r>
              <a:rPr lang="fr-FR" i="1" dirty="0" smtClean="0"/>
              <a:t>absentes »</a:t>
            </a:r>
          </a:p>
          <a:p>
            <a:pPr marL="0" indent="0">
              <a:buNone/>
            </a:pPr>
            <a:r>
              <a:rPr lang="fr-FR" dirty="0" smtClean="0"/>
              <a:t>Lecture de </a:t>
            </a:r>
            <a:r>
              <a:rPr lang="fr-FR" i="1" dirty="0"/>
              <a:t>Perceval le </a:t>
            </a:r>
            <a:r>
              <a:rPr lang="fr-FR" i="1" dirty="0" smtClean="0"/>
              <a:t>Gallois</a:t>
            </a:r>
            <a:r>
              <a:rPr lang="fr-FR" dirty="0" smtClean="0"/>
              <a:t>, suivie d’une mise en commun orale ,expliquer en un paragraphe les principales étapes de l’évolution du personnage.</a:t>
            </a:r>
            <a:endParaRPr lang="fr-FR" dirty="0"/>
          </a:p>
          <a:p>
            <a:pPr marL="0" indent="0">
              <a:buNone/>
            </a:pPr>
            <a:r>
              <a:rPr lang="fr-FR" i="1" dirty="0" smtClean="0"/>
              <a:t>« C’est </a:t>
            </a:r>
            <a:r>
              <a:rPr lang="fr-FR" i="1" dirty="0"/>
              <a:t>la nécessité de formuler à l’écrit qui crée le problème. </a:t>
            </a:r>
            <a:r>
              <a:rPr lang="fr-FR" i="1" dirty="0" smtClean="0"/>
              <a:t>Éprouver le fait </a:t>
            </a:r>
            <a:r>
              <a:rPr lang="fr-FR" i="1" dirty="0"/>
              <a:t>étrange qu’une idée qui paraissait claire dans leur tête </a:t>
            </a:r>
            <a:r>
              <a:rPr lang="fr-FR" i="1" dirty="0" smtClean="0"/>
              <a:t> </a:t>
            </a:r>
            <a:r>
              <a:rPr lang="fr-FR" i="1" dirty="0"/>
              <a:t>résiste </a:t>
            </a:r>
            <a:r>
              <a:rPr lang="fr-FR" i="1" dirty="0" smtClean="0"/>
              <a:t>quand il s’agit </a:t>
            </a:r>
            <a:r>
              <a:rPr lang="fr-FR" i="1" dirty="0"/>
              <a:t>de la </a:t>
            </a:r>
            <a:r>
              <a:rPr lang="fr-FR" i="1" dirty="0" smtClean="0"/>
              <a:t>mettre sur </a:t>
            </a:r>
            <a:r>
              <a:rPr lang="fr-FR" i="1" dirty="0"/>
              <a:t>le papier est un levier pour introduire l’écart entre l’oral </a:t>
            </a:r>
            <a:r>
              <a:rPr lang="fr-FR" i="1" dirty="0" smtClean="0"/>
              <a:t>et l’écrit. »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827649" y="685800"/>
            <a:ext cx="543951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 Grillet, CPAIEN BOGOTA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ogner">
  <a:themeElements>
    <a:clrScheme name="Rogne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ogner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Rogne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649</TotalTime>
  <Words>848</Words>
  <Application>Microsoft Macintosh PowerPoint</Application>
  <PresentationFormat>Grand écran</PresentationFormat>
  <Paragraphs>72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Alegreya</vt:lpstr>
      <vt:lpstr>Calibri</vt:lpstr>
      <vt:lpstr>Franklin Gothic Book</vt:lpstr>
      <vt:lpstr>Arial</vt:lpstr>
      <vt:lpstr>Rogner</vt:lpstr>
      <vt:lpstr>Ecrits intermédiaires </vt:lpstr>
      <vt:lpstr>Penser, communiquer :fonctions du langage</vt:lpstr>
      <vt:lpstr>Des écrits pour apprendre et réfléchir </vt:lpstr>
      <vt:lpstr>Des écrits de travail non-normés, spatialisés, structurants et structurés. PLS/PLR</vt:lpstr>
      <vt:lpstr>« …des fléchages, des encadrements, des tirets, des " puces "… : les élèves trouvent des moyens à la hauteur de leurs intentions. » M Cellier </vt:lpstr>
      <vt:lpstr>Présentation PowerPoint</vt:lpstr>
      <vt:lpstr>Présentation PowerPoint</vt:lpstr>
      <vt:lpstr>Vidéo CM1-CM2</vt:lpstr>
      <vt:lpstr>Activité https://drive.google.com/drive/u/0/folders/1s_cRH_Z8sar7vd3c4dvet7sS7IoINYsq</vt:lpstr>
      <vt:lpstr>Présentation PowerPoint</vt:lpstr>
      <vt:lpstr>Comparer les deux textes de JB pour noter ce qui a progressé dans le second texte.    Quel écrit intermédiaire a pu faire progresser sa compréhension du récit ? </vt:lpstr>
      <vt:lpstr>La consigne était:</vt:lpstr>
      <vt:lpstr>Écrit intermédiaire : la liste des étapes  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Ecrits intermediaires </dc:title>
  <dc:creator>nathalie grillet</dc:creator>
  <cp:lastModifiedBy>nathalie grillet</cp:lastModifiedBy>
  <cp:revision>31</cp:revision>
  <dcterms:created xsi:type="dcterms:W3CDTF">2017-11-29T19:23:20Z</dcterms:created>
  <dcterms:modified xsi:type="dcterms:W3CDTF">2017-12-10T02:08:05Z</dcterms:modified>
</cp:coreProperties>
</file>