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7" r:id="rId5"/>
    <p:sldId id="259" r:id="rId6"/>
    <p:sldId id="260" r:id="rId7"/>
    <p:sldId id="261" r:id="rId8"/>
    <p:sldId id="268" r:id="rId9"/>
    <p:sldId id="269" r:id="rId10"/>
    <p:sldId id="270" r:id="rId11"/>
    <p:sldId id="271" r:id="rId12"/>
    <p:sldId id="272" r:id="rId13"/>
    <p:sldId id="273" r:id="rId14"/>
    <p:sldId id="274" r:id="rId15"/>
    <p:sldId id="275" r:id="rId16"/>
    <p:sldId id="262" r:id="rId17"/>
    <p:sldId id="263" r:id="rId18"/>
    <p:sldId id="264" r:id="rId19"/>
    <p:sldId id="265" r:id="rId20"/>
    <p:sldId id="277" r:id="rId21"/>
    <p:sldId id="266" r:id="rId22"/>
    <p:sldId id="278" r:id="rId23"/>
    <p:sldId id="279" r:id="rId24"/>
    <p:sldId id="276"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élanie berthaud" initials="mb" lastIdx="1" clrIdx="0">
    <p:extLst>
      <p:ext uri="{19B8F6BF-5375-455C-9EA6-DF929625EA0E}">
        <p15:presenceInfo xmlns:p15="http://schemas.microsoft.com/office/powerpoint/2012/main" userId="283c5f176d50c1e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4-12-03T08:57:26.105" idx="1">
    <p:pos x="10" y="10"/>
    <p:text/>
    <p:extLst>
      <p:ext uri="{C676402C-5697-4E1C-873F-D02D1690AC5C}">
        <p15:threadingInfo xmlns:p15="http://schemas.microsoft.com/office/powerpoint/2012/main" timeZoneBias="360"/>
      </p:ext>
    </p:extLst>
  </p:cm>
</p:cmLst>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fr-FR" smtClean="0"/>
              <a:t>Modifiez le style du titre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5923F103-BC34-4FE4-A40E-EDDEECFDA5D0}" type="datetimeFigureOut">
              <a:rPr lang="en-US" dirty="0"/>
              <a:pPr/>
              <a:t>12/3/2014</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r>
              <a:rPr lang="en-US" dirty="0"/>
              <a:t>
              </a:t>
            </a:r>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57F1E4F-1CFF-5643-939E-217C01CDF565}" type="slidenum">
              <a:rPr lang="en-US" dirty="0"/>
              <a:pPr/>
              <a:t>‹N°›</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923A1CC3-2375-41D4-9E03-427CAF2A4C1A}" type="datetimeFigureOut">
              <a:rPr lang="en-US" dirty="0"/>
              <a:t>12/3/2014</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re et légen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fr-FR" smtClean="0"/>
              <a:t>Modifiez le style du titre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fld id="{AFF16868-8199-4C2C-A5B1-63AEE139F88E}" type="datetimeFigureOut">
              <a:rPr lang="en-US" dirty="0"/>
              <a:t>12/3/2014</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itation avec légende">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fr-FR" smtClean="0"/>
              <a:t>Modifiez le style du titre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fld id="{AAD9FF7F-6988-44CC-821B-644E70CD2F73}" type="datetimeFigureOut">
              <a:rPr lang="en-US" dirty="0"/>
              <a:t>12/3/2014</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arte nom">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fr-FR" smtClean="0"/>
              <a:t>Modifiez le style du titre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fld id="{5C12C299-16B2-4475-990D-751901EACC14}" type="datetimeFigureOut">
              <a:rPr lang="en-US" dirty="0"/>
              <a:t>12/3/2014</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s">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fr-FR" smtClean="0"/>
              <a:t>Modifiez le style du titre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9FE86839-B9D8-4651-8783-F325ECE74E65}" type="datetimeFigureOut">
              <a:rPr lang="en-US" dirty="0"/>
              <a:t>12/3/2014</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s d’image">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fr-FR" smtClean="0"/>
              <a:t>Modifiez le style du titre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smtClean="0"/>
              <a:t>Cliquez sur l'icône pour ajouter une image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smtClean="0"/>
              <a:t>Cliquez sur l'icône pour ajouter une image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smtClean="0"/>
              <a:t>Cliquez sur l'icône pour ajouter une image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D484F64-32F6-45C5-931F-ADC1662401D0}" type="datetimeFigureOut">
              <a:rPr lang="en-US" dirty="0"/>
              <a:t>12/3/2014</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fr-FR" smtClean="0"/>
              <a:t>Modifiez le style du titre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53086D93-FCAC-47E0-A2EE-787E62CA814C}" type="datetimeFigureOut">
              <a:rPr lang="en-US" dirty="0"/>
              <a:t>12/3/2014</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fr-FR" smtClean="0"/>
              <a:t>Modifiez le style du titre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CDA879A6-0FD0-4734-A311-86BFCA472E6E}" type="datetimeFigureOut">
              <a:rPr lang="en-US" dirty="0"/>
              <a:t>12/3/2014</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19C9CA7B-DFD4-44B5-8C60-D14B8CD1FB59}" type="datetimeFigureOut">
              <a:rPr lang="en-US" dirty="0"/>
              <a:t>12/3/2014</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fr-FR" smtClean="0"/>
              <a:t>Modifiez le style du titre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fld id="{F34E6425-0181-43F2-84FC-787E803FD2F8}" type="datetimeFigureOut">
              <a:rPr lang="en-US" dirty="0"/>
              <a:t>12/3/2014</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4"/>
          <p:cNvSpPr>
            <a:spLocks noGrp="1"/>
          </p:cNvSpPr>
          <p:nvPr>
            <p:ph type="dt" sz="half" idx="10"/>
          </p:nvPr>
        </p:nvSpPr>
        <p:spPr/>
        <p:txBody>
          <a:bodyPr/>
          <a:lstStyle/>
          <a:p>
            <a:fld id="{3BDB8791-F1B0-41E7-B7FD-A781E65C4266}" type="datetimeFigureOut">
              <a:rPr lang="en-US" dirty="0"/>
              <a:t>12/3/2014</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smtClean="0"/>
              <a:t>Modifiez le style du titre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5FDD63B2-E120-4ED8-B27B-C685F510A5FE}" type="datetimeFigureOut">
              <a:rPr lang="en-US" dirty="0"/>
              <a:t>12/3/2014</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fld id="{7AA18ACC-A947-437B-A130-35BD54FDF1E9}" type="datetimeFigureOut">
              <a:rPr lang="en-US" dirty="0"/>
              <a:t>12/3/2014</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8D7E02-BCB8-4D50-A234-369438C08659}" type="datetimeFigureOut">
              <a:rPr lang="en-US" dirty="0"/>
              <a:t>12/3/2014</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fr-FR" smtClean="0"/>
              <a:t>Modifiez le style du titre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76E86A4C-8E40-4F87-A4F0-01A0687C5742}" type="datetimeFigureOut">
              <a:rPr lang="en-US" dirty="0"/>
              <a:t>12/3/2014</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fr-FR" smtClean="0"/>
              <a:t>Cliquez sur l'icône pour ajouter une image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35E72C73-2D91-4E12-BA25-F0AA0C03599B}" type="datetimeFigureOut">
              <a:rPr lang="en-US" dirty="0"/>
              <a:t>12/3/2014</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fr-FR" smtClean="0"/>
              <a:t>Modifiez le style du titre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2BE451C3-0FF4-47C4-B829-773ADF60F88C}" type="datetimeFigureOut">
              <a:rPr lang="en-US" dirty="0"/>
              <a:t>12/3/2014</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r>
              <a:rPr lang="en-US" dirty="0"/>
              <a:t>
              </a:t>
            </a:r>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dirty="0"/>
              <a:pPr/>
              <a:t>‹N°›</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72"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7" Type="http://schemas.openxmlformats.org/officeDocument/2006/relationships/image" Target="../media/image21.JPG"/><Relationship Id="rId2" Type="http://schemas.openxmlformats.org/officeDocument/2006/relationships/image" Target="../media/image16.JPG"/><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28.jpg"/><Relationship Id="rId3" Type="http://schemas.openxmlformats.org/officeDocument/2006/relationships/image" Target="../media/image23.jpg"/><Relationship Id="rId7" Type="http://schemas.openxmlformats.org/officeDocument/2006/relationships/image" Target="../media/image27.jpg"/><Relationship Id="rId2" Type="http://schemas.openxmlformats.org/officeDocument/2006/relationships/image" Target="../media/image22.jpg"/><Relationship Id="rId1" Type="http://schemas.openxmlformats.org/officeDocument/2006/relationships/slideLayout" Target="../slideLayouts/slideLayout2.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g"/></Relationships>
</file>

<file path=ppt/slides/_rels/slide1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2.xml"/><Relationship Id="rId4" Type="http://schemas.openxmlformats.org/officeDocument/2006/relationships/image" Target="../media/image3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051924" y="1197734"/>
            <a:ext cx="8825658" cy="1235691"/>
          </a:xfrm>
        </p:spPr>
        <p:txBody>
          <a:bodyPr/>
          <a:lstStyle/>
          <a:p>
            <a:pPr algn="ctr"/>
            <a:r>
              <a:rPr lang="fr-FR" dirty="0" smtClean="0"/>
              <a:t>Les mains ont la parole</a:t>
            </a:r>
            <a:endParaRPr lang="fr-FR" dirty="0"/>
          </a:p>
        </p:txBody>
      </p:sp>
      <p:sp>
        <p:nvSpPr>
          <p:cNvPr id="3" name="Sous-titre 2"/>
          <p:cNvSpPr>
            <a:spLocks noGrp="1"/>
          </p:cNvSpPr>
          <p:nvPr>
            <p:ph type="subTitle" idx="1"/>
          </p:nvPr>
        </p:nvSpPr>
        <p:spPr>
          <a:xfrm>
            <a:off x="1051924" y="2987216"/>
            <a:ext cx="8825658" cy="861420"/>
          </a:xfrm>
        </p:spPr>
        <p:txBody>
          <a:bodyPr>
            <a:noAutofit/>
          </a:bodyPr>
          <a:lstStyle/>
          <a:p>
            <a:r>
              <a:rPr lang="fr-FR" sz="2800" dirty="0" smtClean="0"/>
              <a:t>PARCOURS EDUCATIF ARTISTIQUE ET CULTUREL: une action</a:t>
            </a:r>
          </a:p>
          <a:p>
            <a:endParaRPr lang="fr-FR" sz="2800" dirty="0"/>
          </a:p>
          <a:p>
            <a:r>
              <a:rPr lang="fr-FR" sz="1600" dirty="0" smtClean="0"/>
              <a:t>3 décembre 2014</a:t>
            </a:r>
          </a:p>
          <a:p>
            <a:r>
              <a:rPr lang="fr-FR" sz="1600" dirty="0" smtClean="0"/>
              <a:t>Sophie richard, isabelle </a:t>
            </a:r>
            <a:r>
              <a:rPr lang="fr-FR" sz="1600" dirty="0" err="1" smtClean="0"/>
              <a:t>hernandez</a:t>
            </a:r>
            <a:r>
              <a:rPr lang="fr-FR" sz="1600" dirty="0" smtClean="0"/>
              <a:t> et </a:t>
            </a:r>
            <a:r>
              <a:rPr lang="fr-FR" sz="1600" dirty="0" err="1" smtClean="0"/>
              <a:t>melanie</a:t>
            </a:r>
            <a:r>
              <a:rPr lang="fr-FR" sz="1600" dirty="0" smtClean="0"/>
              <a:t> </a:t>
            </a:r>
            <a:r>
              <a:rPr lang="fr-FR" sz="1600" dirty="0" err="1" smtClean="0"/>
              <a:t>berthaud</a:t>
            </a:r>
            <a:endParaRPr lang="fr-FR" sz="1600" dirty="0"/>
          </a:p>
        </p:txBody>
      </p:sp>
    </p:spTree>
    <p:extLst>
      <p:ext uri="{BB962C8B-B14F-4D97-AF65-F5344CB8AC3E}">
        <p14:creationId xmlns:p14="http://schemas.microsoft.com/office/powerpoint/2010/main" val="37915365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Notre collation: mains qui alimentent</a:t>
            </a:r>
            <a:endParaRPr lang="fr-FR" dirty="0"/>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22134" y="1947076"/>
            <a:ext cx="5921616" cy="4441213"/>
          </a:xfrm>
        </p:spPr>
      </p:pic>
    </p:spTree>
    <p:extLst>
      <p:ext uri="{BB962C8B-B14F-4D97-AF65-F5344CB8AC3E}">
        <p14:creationId xmlns:p14="http://schemas.microsoft.com/office/powerpoint/2010/main" val="13617276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Notre collation: mains qui protègent</a:t>
            </a:r>
            <a:endParaRPr lang="fr-FR" dirty="0"/>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5400000">
            <a:off x="3370014" y="2682891"/>
            <a:ext cx="4464333" cy="3348250"/>
          </a:xfrm>
        </p:spPr>
      </p:pic>
    </p:spTree>
    <p:extLst>
      <p:ext uri="{BB962C8B-B14F-4D97-AF65-F5344CB8AC3E}">
        <p14:creationId xmlns:p14="http://schemas.microsoft.com/office/powerpoint/2010/main" val="3126660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Mains qui demandent</a:t>
            </a:r>
            <a:endParaRPr lang="fr-FR" dirty="0"/>
          </a:p>
        </p:txBody>
      </p:sp>
      <p:sp>
        <p:nvSpPr>
          <p:cNvPr id="3" name="Espace réservé du contenu 2"/>
          <p:cNvSpPr>
            <a:spLocks noGrp="1"/>
          </p:cNvSpPr>
          <p:nvPr>
            <p:ph idx="1"/>
          </p:nvPr>
        </p:nvSpPr>
        <p:spPr/>
        <p:txBody>
          <a:bodyPr/>
          <a:lstStyle/>
          <a:p>
            <a:endParaRPr lang="fr-FR" dirty="0"/>
          </a:p>
          <a:p>
            <a:endParaRPr lang="fr-FR"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9110" y="2372932"/>
            <a:ext cx="5980090" cy="4485068"/>
          </a:xfrm>
          <a:prstGeom prst="rect">
            <a:avLst/>
          </a:prstGeom>
        </p:spPr>
      </p:pic>
    </p:spTree>
    <p:extLst>
      <p:ext uri="{BB962C8B-B14F-4D97-AF65-F5344CB8AC3E}">
        <p14:creationId xmlns:p14="http://schemas.microsoft.com/office/powerpoint/2010/main" val="7278756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Mains qui accueillent</a:t>
            </a:r>
            <a:endParaRPr lang="fr-FR" dirty="0"/>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5400000">
            <a:off x="3640614" y="2953491"/>
            <a:ext cx="4155076" cy="3116307"/>
          </a:xfrm>
        </p:spPr>
      </p:pic>
    </p:spTree>
    <p:extLst>
      <p:ext uri="{BB962C8B-B14F-4D97-AF65-F5344CB8AC3E}">
        <p14:creationId xmlns:p14="http://schemas.microsoft.com/office/powerpoint/2010/main" val="7402406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Mains qui se signent</a:t>
            </a:r>
            <a:endParaRPr lang="fr-FR" dirty="0"/>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5400000">
            <a:off x="3290623" y="2603500"/>
            <a:ext cx="4555066" cy="3416300"/>
          </a:xfrm>
        </p:spPr>
      </p:pic>
    </p:spTree>
    <p:extLst>
      <p:ext uri="{BB962C8B-B14F-4D97-AF65-F5344CB8AC3E}">
        <p14:creationId xmlns:p14="http://schemas.microsoft.com/office/powerpoint/2010/main" val="28288636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Mains qui dessinent, proposent, mains qui travaillent, mains qui soutiennent et mains qui parlent</a:t>
            </a:r>
            <a:endParaRPr lang="fr-FR" dirty="0"/>
          </a:p>
        </p:txBody>
      </p:sp>
      <p:sp>
        <p:nvSpPr>
          <p:cNvPr id="3" name="Espace réservé du contenu 2"/>
          <p:cNvSpPr>
            <a:spLocks noGrp="1"/>
          </p:cNvSpPr>
          <p:nvPr>
            <p:ph idx="1"/>
          </p:nvPr>
        </p:nvSpPr>
        <p:spPr/>
        <p:txBody>
          <a:bodyPr/>
          <a:lstStyle/>
          <a:p>
            <a:endParaRPr lang="fr-FR" dirty="0"/>
          </a:p>
          <a:p>
            <a:endParaRPr lang="fr-FR" dirty="0"/>
          </a:p>
          <a:p>
            <a:endParaRPr lang="fr-FR"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05" y="2192461"/>
            <a:ext cx="2917960" cy="2188470"/>
          </a:xfrm>
          <a:prstGeom prst="rect">
            <a:avLst/>
          </a:prstGeom>
        </p:spPr>
      </p:pic>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452622" y="5297430"/>
            <a:ext cx="3749165" cy="2811874"/>
          </a:xfrm>
          <a:prstGeom prst="rect">
            <a:avLst/>
          </a:prstGeom>
        </p:spPr>
      </p:pic>
      <p:pic>
        <p:nvPicPr>
          <p:cNvPr id="6" name="Imag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4905128" y="2564000"/>
            <a:ext cx="2636322" cy="1977241"/>
          </a:xfrm>
          <a:prstGeom prst="rect">
            <a:avLst/>
          </a:prstGeom>
        </p:spPr>
      </p:pic>
      <p:pic>
        <p:nvPicPr>
          <p:cNvPr id="8" name="Imag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7160815" y="2532141"/>
            <a:ext cx="2672731" cy="2004548"/>
          </a:xfrm>
          <a:prstGeom prst="rect">
            <a:avLst/>
          </a:prstGeom>
        </p:spPr>
      </p:pic>
      <p:pic>
        <p:nvPicPr>
          <p:cNvPr id="9" name="Imag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5400000">
            <a:off x="9549172" y="2430182"/>
            <a:ext cx="2708097" cy="2031073"/>
          </a:xfrm>
          <a:prstGeom prst="rect">
            <a:avLst/>
          </a:prstGeom>
        </p:spPr>
      </p:pic>
      <p:pic>
        <p:nvPicPr>
          <p:cNvPr id="10" name="Imag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a:off x="2717075" y="2471314"/>
            <a:ext cx="2668497" cy="2001373"/>
          </a:xfrm>
          <a:prstGeom prst="rect">
            <a:avLst/>
          </a:prstGeom>
        </p:spPr>
      </p:pic>
    </p:spTree>
    <p:extLst>
      <p:ext uri="{BB962C8B-B14F-4D97-AF65-F5344CB8AC3E}">
        <p14:creationId xmlns:p14="http://schemas.microsoft.com/office/powerpoint/2010/main" val="20865515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Actions et verbes liés à notre démarche artistique</a:t>
            </a:r>
            <a:endParaRPr lang="fr-FR" dirty="0"/>
          </a:p>
        </p:txBody>
      </p:sp>
      <p:sp>
        <p:nvSpPr>
          <p:cNvPr id="3" name="Espace réservé du contenu 2"/>
          <p:cNvSpPr>
            <a:spLocks noGrp="1"/>
          </p:cNvSpPr>
          <p:nvPr>
            <p:ph idx="1"/>
          </p:nvPr>
        </p:nvSpPr>
        <p:spPr>
          <a:xfrm>
            <a:off x="1154954" y="2215166"/>
            <a:ext cx="9817846" cy="4043966"/>
          </a:xfrm>
        </p:spPr>
        <p:txBody>
          <a:bodyPr/>
          <a:lstStyle/>
          <a:p>
            <a:endParaRPr lang="fr-FR" b="1" dirty="0" smtClean="0"/>
          </a:p>
          <a:p>
            <a:r>
              <a:rPr lang="fr-FR" b="1" dirty="0" smtClean="0"/>
              <a:t>Observer et rechercher </a:t>
            </a:r>
            <a:r>
              <a:rPr lang="fr-FR" dirty="0" smtClean="0"/>
              <a:t>des mains en action.</a:t>
            </a:r>
            <a:endParaRPr lang="fr-FR" b="1" dirty="0" smtClean="0"/>
          </a:p>
          <a:p>
            <a:r>
              <a:rPr lang="fr-FR" b="1" dirty="0" smtClean="0"/>
              <a:t>Isoler</a:t>
            </a:r>
            <a:r>
              <a:rPr lang="fr-FR" dirty="0" smtClean="0"/>
              <a:t> un élément.</a:t>
            </a:r>
          </a:p>
          <a:p>
            <a:r>
              <a:rPr lang="fr-FR" b="1" dirty="0" smtClean="0"/>
              <a:t>Répéter </a:t>
            </a:r>
            <a:r>
              <a:rPr lang="fr-FR" dirty="0" smtClean="0"/>
              <a:t>un élément: reproduction par le dessin et représentation par la photographie.</a:t>
            </a:r>
          </a:p>
          <a:p>
            <a:r>
              <a:rPr lang="fr-FR" b="1" dirty="0" smtClean="0"/>
              <a:t>Associer</a:t>
            </a:r>
            <a:r>
              <a:rPr lang="fr-FR" dirty="0" smtClean="0"/>
              <a:t>: Associer la statue et l’être humain dans une posture ressemblante. L’</a:t>
            </a:r>
            <a:r>
              <a:rPr lang="fr-FR" dirty="0"/>
              <a:t>ê</a:t>
            </a:r>
            <a:r>
              <a:rPr lang="fr-FR" dirty="0" smtClean="0"/>
              <a:t>tre humain fait objet (réifié) sans le savoir. </a:t>
            </a:r>
          </a:p>
          <a:p>
            <a:r>
              <a:rPr lang="fr-FR" b="1" dirty="0" smtClean="0"/>
              <a:t>Reproduire:</a:t>
            </a:r>
            <a:r>
              <a:rPr lang="fr-FR" dirty="0" smtClean="0"/>
              <a:t> en pâte à modeler, en sculpture vivante.</a:t>
            </a:r>
          </a:p>
          <a:p>
            <a:pPr marL="0" indent="0">
              <a:buNone/>
            </a:pPr>
            <a:endParaRPr lang="fr-FR" b="1" dirty="0"/>
          </a:p>
        </p:txBody>
      </p:sp>
    </p:spTree>
    <p:extLst>
      <p:ext uri="{BB962C8B-B14F-4D97-AF65-F5344CB8AC3E}">
        <p14:creationId xmlns:p14="http://schemas.microsoft.com/office/powerpoint/2010/main" val="21123431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Références culturelles</a:t>
            </a:r>
            <a:endParaRPr lang="fr-FR" dirty="0"/>
          </a:p>
        </p:txBody>
      </p:sp>
      <p:sp>
        <p:nvSpPr>
          <p:cNvPr id="3" name="Espace réservé du contenu 2"/>
          <p:cNvSpPr>
            <a:spLocks noGrp="1"/>
          </p:cNvSpPr>
          <p:nvPr>
            <p:ph idx="1"/>
          </p:nvPr>
        </p:nvSpPr>
        <p:spPr/>
        <p:txBody>
          <a:bodyPr/>
          <a:lstStyle/>
          <a:p>
            <a:r>
              <a:rPr lang="fr-FR" dirty="0" smtClean="0"/>
              <a:t>Michel Ange, la création d’Adam</a:t>
            </a:r>
          </a:p>
          <a:p>
            <a:r>
              <a:rPr lang="fr-FR" dirty="0" smtClean="0"/>
              <a:t>Rodin</a:t>
            </a:r>
          </a:p>
          <a:p>
            <a:r>
              <a:rPr lang="fr-FR" dirty="0" smtClean="0"/>
              <a:t>Velázquez, Les Ménines: la main du peintre</a:t>
            </a:r>
          </a:p>
          <a:p>
            <a:r>
              <a:rPr lang="fr-FR" dirty="0" smtClean="0"/>
              <a:t>Robert </a:t>
            </a:r>
            <a:r>
              <a:rPr lang="fr-FR" dirty="0" err="1" smtClean="0"/>
              <a:t>Mapplethorpe</a:t>
            </a:r>
            <a:endParaRPr lang="fr-FR" dirty="0" smtClean="0"/>
          </a:p>
          <a:p>
            <a:r>
              <a:rPr lang="fr-FR" dirty="0" smtClean="0"/>
              <a:t>Mains dans la photographie</a:t>
            </a:r>
          </a:p>
          <a:p>
            <a:r>
              <a:rPr lang="fr-FR" dirty="0" smtClean="0"/>
              <a:t>Mains en art pariétal</a:t>
            </a:r>
            <a:endParaRPr lang="fr-FR" dirty="0"/>
          </a:p>
        </p:txBody>
      </p:sp>
    </p:spTree>
    <p:extLst>
      <p:ext uri="{BB962C8B-B14F-4D97-AF65-F5344CB8AC3E}">
        <p14:creationId xmlns:p14="http://schemas.microsoft.com/office/powerpoint/2010/main" val="32967368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Nos références culturelles</a:t>
            </a:r>
            <a:endParaRPr lang="fr-FR" dirty="0"/>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50600" y="2178263"/>
            <a:ext cx="2533650" cy="1809750"/>
          </a:xfrm>
        </p:spPr>
      </p:pic>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0317" y="4306278"/>
            <a:ext cx="1474215" cy="2211322"/>
          </a:xfrm>
          <a:prstGeom prst="rect">
            <a:avLst/>
          </a:prstGeom>
        </p:spPr>
      </p:pic>
      <p:pic>
        <p:nvPicPr>
          <p:cNvPr id="6" name="Imag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02296" y="1680632"/>
            <a:ext cx="2493650" cy="1951552"/>
          </a:xfrm>
          <a:prstGeom prst="rect">
            <a:avLst/>
          </a:prstGeom>
        </p:spPr>
      </p:pic>
      <p:pic>
        <p:nvPicPr>
          <p:cNvPr id="11" name="Imag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86187" y="4153738"/>
            <a:ext cx="1672889" cy="2516403"/>
          </a:xfrm>
          <a:prstGeom prst="rect">
            <a:avLst/>
          </a:prstGeom>
        </p:spPr>
      </p:pic>
      <p:pic>
        <p:nvPicPr>
          <p:cNvPr id="12" name="Imag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63114" y="4063933"/>
            <a:ext cx="2254849" cy="2696015"/>
          </a:xfrm>
          <a:prstGeom prst="rect">
            <a:avLst/>
          </a:prstGeom>
        </p:spPr>
      </p:pic>
      <p:pic>
        <p:nvPicPr>
          <p:cNvPr id="13" name="Imag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97397" y="1977072"/>
            <a:ext cx="2676525" cy="1714500"/>
          </a:xfrm>
          <a:prstGeom prst="rect">
            <a:avLst/>
          </a:prstGeom>
        </p:spPr>
      </p:pic>
      <p:pic>
        <p:nvPicPr>
          <p:cNvPr id="15" name="Imag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99576" y="3988013"/>
            <a:ext cx="2713063" cy="2741925"/>
          </a:xfrm>
          <a:prstGeom prst="rect">
            <a:avLst/>
          </a:prstGeom>
        </p:spPr>
      </p:pic>
    </p:spTree>
    <p:extLst>
      <p:ext uri="{BB962C8B-B14F-4D97-AF65-F5344CB8AC3E}">
        <p14:creationId xmlns:p14="http://schemas.microsoft.com/office/powerpoint/2010/main" val="35550890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 partie pour le tout</a:t>
            </a:r>
            <a:endParaRPr lang="fr-FR" dirty="0"/>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83375" y="2099256"/>
            <a:ext cx="3801503" cy="4373864"/>
          </a:xfrm>
          <a:prstGeom prst="rect">
            <a:avLst/>
          </a:prstGeom>
        </p:spPr>
      </p:pic>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9256" y="1576829"/>
            <a:ext cx="4945488" cy="3704342"/>
          </a:xfrm>
          <a:prstGeom prst="rect">
            <a:avLst/>
          </a:prstGeom>
        </p:spPr>
      </p:pic>
      <p:pic>
        <p:nvPicPr>
          <p:cNvPr id="3" name="Imag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1058" y="2212738"/>
            <a:ext cx="4059546" cy="4059546"/>
          </a:xfrm>
          <a:prstGeom prst="rect">
            <a:avLst/>
          </a:prstGeom>
        </p:spPr>
      </p:pic>
    </p:spTree>
    <p:extLst>
      <p:ext uri="{BB962C8B-B14F-4D97-AF65-F5344CB8AC3E}">
        <p14:creationId xmlns:p14="http://schemas.microsoft.com/office/powerpoint/2010/main" val="1315488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54954" y="973668"/>
            <a:ext cx="8761413" cy="996800"/>
          </a:xfrm>
        </p:spPr>
        <p:txBody>
          <a:bodyPr/>
          <a:lstStyle/>
          <a:p>
            <a:r>
              <a:rPr lang="fr-FR" dirty="0" smtClean="0"/>
              <a:t>Point de départ: des textes nous parlent</a:t>
            </a:r>
            <a:endParaRPr lang="fr-FR" dirty="0"/>
          </a:p>
        </p:txBody>
      </p:sp>
      <p:sp>
        <p:nvSpPr>
          <p:cNvPr id="3" name="Espace réservé du contenu 2"/>
          <p:cNvSpPr>
            <a:spLocks noGrp="1"/>
          </p:cNvSpPr>
          <p:nvPr>
            <p:ph idx="1"/>
          </p:nvPr>
        </p:nvSpPr>
        <p:spPr/>
        <p:txBody>
          <a:bodyPr>
            <a:normAutofit/>
          </a:bodyPr>
          <a:lstStyle/>
          <a:p>
            <a:pPr algn="ctr"/>
            <a:r>
              <a:rPr lang="fr-FR" sz="2400" dirty="0" smtClean="0"/>
              <a:t>« L’individu a son histoire; l’espace a la sienne et bien souvent individu et espace font histoire ensemble ». </a:t>
            </a:r>
            <a:r>
              <a:rPr lang="fr-FR" sz="2400" b="1" dirty="0" smtClean="0"/>
              <a:t>Arlette Farge</a:t>
            </a:r>
          </a:p>
          <a:p>
            <a:pPr algn="ctr"/>
            <a:r>
              <a:rPr lang="fr-FR" sz="2400" dirty="0" smtClean="0"/>
              <a:t>« La ville est beaucoup plus faite d’habitudes que de signalisations ». </a:t>
            </a:r>
            <a:r>
              <a:rPr lang="fr-FR" sz="2400" b="1" dirty="0" smtClean="0"/>
              <a:t>Renée </a:t>
            </a:r>
            <a:r>
              <a:rPr lang="fr-FR" sz="2400" b="1" dirty="0" err="1" smtClean="0"/>
              <a:t>Gailhoustet</a:t>
            </a:r>
            <a:endParaRPr lang="fr-FR" sz="2400" b="1" dirty="0" smtClean="0"/>
          </a:p>
          <a:p>
            <a:pPr algn="ctr"/>
            <a:r>
              <a:rPr lang="fr-FR" sz="2400" dirty="0" smtClean="0"/>
              <a:t>«</a:t>
            </a:r>
            <a:r>
              <a:rPr lang="fr-FR" sz="2400" dirty="0"/>
              <a:t> La ville parle à ses habitants, la ville est une écriture ». </a:t>
            </a:r>
            <a:r>
              <a:rPr lang="fr-FR" sz="2400" b="1" dirty="0"/>
              <a:t>Roland Barthes</a:t>
            </a:r>
          </a:p>
          <a:p>
            <a:pPr algn="ctr"/>
            <a:endParaRPr lang="fr-FR" sz="2400" dirty="0"/>
          </a:p>
        </p:txBody>
      </p:sp>
    </p:spTree>
    <p:extLst>
      <p:ext uri="{BB962C8B-B14F-4D97-AF65-F5344CB8AC3E}">
        <p14:creationId xmlns:p14="http://schemas.microsoft.com/office/powerpoint/2010/main" val="13510253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 partie pour le tout</a:t>
            </a:r>
            <a:endParaRPr lang="fr-FR" dirty="0"/>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190344" y="2620370"/>
            <a:ext cx="3541358" cy="2934268"/>
          </a:xfrm>
        </p:spPr>
      </p:pic>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9269" y="2351281"/>
            <a:ext cx="5095746" cy="3705998"/>
          </a:xfrm>
          <a:prstGeom prst="rect">
            <a:avLst/>
          </a:prstGeom>
        </p:spPr>
      </p:pic>
    </p:spTree>
    <p:extLst>
      <p:ext uri="{BB962C8B-B14F-4D97-AF65-F5344CB8AC3E}">
        <p14:creationId xmlns:p14="http://schemas.microsoft.com/office/powerpoint/2010/main" val="32552139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Références au programme</a:t>
            </a:r>
            <a:endParaRPr lang="fr-FR" dirty="0"/>
          </a:p>
        </p:txBody>
      </p:sp>
      <p:sp>
        <p:nvSpPr>
          <p:cNvPr id="3" name="Espace réservé du contenu 2"/>
          <p:cNvSpPr>
            <a:spLocks noGrp="1"/>
          </p:cNvSpPr>
          <p:nvPr>
            <p:ph idx="1"/>
          </p:nvPr>
        </p:nvSpPr>
        <p:spPr>
          <a:xfrm>
            <a:off x="251126" y="1815187"/>
            <a:ext cx="8825659" cy="4339168"/>
          </a:xfrm>
        </p:spPr>
        <p:txBody>
          <a:bodyPr>
            <a:noAutofit/>
          </a:bodyPr>
          <a:lstStyle/>
          <a:p>
            <a:pPr marL="0" indent="0">
              <a:buNone/>
            </a:pPr>
            <a:endParaRPr lang="fr-FR" sz="1400" b="1" u="sng" dirty="0" smtClean="0"/>
          </a:p>
          <a:p>
            <a:pPr marL="0" indent="0">
              <a:buNone/>
            </a:pPr>
            <a:r>
              <a:rPr lang="fr-FR" sz="1400" b="1" u="sng" dirty="0" smtClean="0"/>
              <a:t>Programmes de 2008</a:t>
            </a:r>
          </a:p>
          <a:p>
            <a:pPr marL="0" indent="0">
              <a:buNone/>
            </a:pPr>
            <a:r>
              <a:rPr lang="fr-FR" sz="1400" b="1" u="sng" dirty="0" smtClean="0"/>
              <a:t>Pour la maternelle</a:t>
            </a:r>
          </a:p>
          <a:p>
            <a:r>
              <a:rPr lang="fr-FR" sz="1400" dirty="0"/>
              <a:t>PERCEVOIR, SENTIR, IMAGINER, CRÉER</a:t>
            </a:r>
          </a:p>
          <a:p>
            <a:pPr marL="0" indent="0">
              <a:buNone/>
            </a:pPr>
            <a:r>
              <a:rPr lang="fr-FR" sz="1400" dirty="0"/>
              <a:t>L’école maternelle propose une première sensibilisation artistique. Les activités visuelles et </a:t>
            </a:r>
            <a:r>
              <a:rPr lang="fr-FR" sz="1400" dirty="0" smtClean="0"/>
              <a:t>tactiles, auditives </a:t>
            </a:r>
            <a:r>
              <a:rPr lang="fr-FR" sz="1400" dirty="0"/>
              <a:t>et vocales accroissent les possibilités sensorielles de l’enfant. Elles sollicitent </a:t>
            </a:r>
            <a:r>
              <a:rPr lang="fr-FR" sz="1400" dirty="0" smtClean="0"/>
              <a:t>son imagination </a:t>
            </a:r>
            <a:r>
              <a:rPr lang="fr-FR" sz="1400" dirty="0"/>
              <a:t>et enrichissent ses connaissances et ses capacités d’expression ; elles contribuent </a:t>
            </a:r>
            <a:r>
              <a:rPr lang="fr-FR" sz="1400" dirty="0" smtClean="0"/>
              <a:t>à développer </a:t>
            </a:r>
            <a:r>
              <a:rPr lang="fr-FR" sz="1400" dirty="0"/>
              <a:t>ses facultés d’attention et de concentration. Elles sont l’occasion de familiariser </a:t>
            </a:r>
            <a:r>
              <a:rPr lang="fr-FR" sz="1400" dirty="0" smtClean="0"/>
              <a:t>les enfants</a:t>
            </a:r>
            <a:r>
              <a:rPr lang="fr-FR" sz="1400" dirty="0"/>
              <a:t>, par l’écoute et l’observation, avec les formes d’expression artistique les plus variées ; </a:t>
            </a:r>
            <a:r>
              <a:rPr lang="fr-FR" sz="1400" dirty="0" smtClean="0"/>
              <a:t>ils éprouvent </a:t>
            </a:r>
            <a:r>
              <a:rPr lang="fr-FR" sz="1400" dirty="0"/>
              <a:t>des émotions et acquièrent des premiers repères dans l’univers de la création.</a:t>
            </a:r>
          </a:p>
          <a:p>
            <a:pPr marL="0" indent="0">
              <a:buNone/>
            </a:pPr>
            <a:r>
              <a:rPr lang="fr-FR" sz="1400" dirty="0"/>
              <a:t>Ces activités entretiennent de nombreux liens avec les autres domaines d’apprentissage : </a:t>
            </a:r>
            <a:r>
              <a:rPr lang="fr-FR" sz="1400" dirty="0" smtClean="0"/>
              <a:t>elles nourrissent </a:t>
            </a:r>
            <a:r>
              <a:rPr lang="fr-FR" sz="1400" dirty="0"/>
              <a:t>la curiosité dans la découverte du monde ; elles permettent à l’enfant d’exercer </a:t>
            </a:r>
            <a:r>
              <a:rPr lang="fr-FR" sz="1400" dirty="0" smtClean="0"/>
              <a:t>sa motricité </a:t>
            </a:r>
            <a:r>
              <a:rPr lang="fr-FR" sz="1400" dirty="0"/>
              <a:t>; elles l’encouragent à exprimer des réactions, des goûts et des choix dans l’échange </a:t>
            </a:r>
            <a:r>
              <a:rPr lang="fr-FR" sz="1400" dirty="0" smtClean="0"/>
              <a:t>avec les </a:t>
            </a:r>
            <a:r>
              <a:rPr lang="fr-FR" sz="1400" dirty="0"/>
              <a:t>autres</a:t>
            </a:r>
            <a:r>
              <a:rPr lang="fr-FR" sz="1400" dirty="0" smtClean="0"/>
              <a:t>.</a:t>
            </a:r>
            <a:endParaRPr lang="fr-FR" sz="1400" dirty="0"/>
          </a:p>
        </p:txBody>
      </p:sp>
    </p:spTree>
    <p:extLst>
      <p:ext uri="{BB962C8B-B14F-4D97-AF65-F5344CB8AC3E}">
        <p14:creationId xmlns:p14="http://schemas.microsoft.com/office/powerpoint/2010/main" val="17505516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Références au programme</a:t>
            </a:r>
          </a:p>
        </p:txBody>
      </p:sp>
      <p:sp>
        <p:nvSpPr>
          <p:cNvPr id="3" name="Espace réservé du contenu 2"/>
          <p:cNvSpPr>
            <a:spLocks noGrp="1"/>
          </p:cNvSpPr>
          <p:nvPr>
            <p:ph idx="1"/>
          </p:nvPr>
        </p:nvSpPr>
        <p:spPr>
          <a:xfrm>
            <a:off x="854703" y="2071237"/>
            <a:ext cx="10868724" cy="4520631"/>
          </a:xfrm>
        </p:spPr>
        <p:txBody>
          <a:bodyPr>
            <a:normAutofit/>
          </a:bodyPr>
          <a:lstStyle/>
          <a:p>
            <a:pPr marL="0" indent="0">
              <a:buNone/>
            </a:pPr>
            <a:r>
              <a:rPr lang="fr-FR" b="1" u="sng" dirty="0" smtClean="0"/>
              <a:t> Pour </a:t>
            </a:r>
            <a:r>
              <a:rPr lang="fr-FR" b="1" u="sng" dirty="0"/>
              <a:t>l’élémentaire: </a:t>
            </a:r>
          </a:p>
          <a:p>
            <a:r>
              <a:rPr lang="fr-FR" b="1" dirty="0"/>
              <a:t>Pratiques artistiques</a:t>
            </a:r>
          </a:p>
          <a:p>
            <a:pPr marL="0" indent="0">
              <a:buNone/>
            </a:pPr>
            <a:r>
              <a:rPr lang="fr-FR" dirty="0"/>
              <a:t>La sensibilité artistique et les capacités d’expression des élèves sont développées par les pratiques artistiques, mais également par la rencontre et l’étude d’œuvres diversifiées relevant des différentes composantes esthétiques, temporelles et géographiques de l’histoire des arts.</a:t>
            </a:r>
          </a:p>
          <a:p>
            <a:pPr marL="0" indent="0">
              <a:buNone/>
            </a:pPr>
            <a:r>
              <a:rPr lang="fr-FR" b="1" dirty="0"/>
              <a:t>1 - Arts visuels</a:t>
            </a:r>
          </a:p>
          <a:p>
            <a:pPr marL="0" indent="0">
              <a:buNone/>
            </a:pPr>
            <a:r>
              <a:rPr lang="fr-FR" dirty="0"/>
              <a:t>Conjuguant pratiques diversifiées et fréquentation d’œuvres de plus en plus complexes et variées, l’enseignement des arts visuels (arts plastiques, cinéma, photographie, design, arts numériques) approfondit le programme commencé en cycle 2. Cet enseignement favorise l’expression et la création. Il conduit à l’acquisition de savoirs et de techniques spécifiques et amène progressivement l’enfant à cerner la notion d’œuvre d’art et à distinguer la valeur d’usage de la valeur esthétique des objets étudiés. Pratiques régulières et diversifiées et références aux œuvres contribuent ainsi à l’enseignement de l’histoire des arts</a:t>
            </a:r>
            <a:r>
              <a:rPr lang="fr-FR" dirty="0" smtClean="0"/>
              <a:t>.</a:t>
            </a:r>
          </a:p>
          <a:p>
            <a:pPr marL="0" indent="0">
              <a:buNone/>
            </a:pPr>
            <a:endParaRPr lang="fr-FR" dirty="0"/>
          </a:p>
          <a:p>
            <a:pPr marL="0" indent="0">
              <a:buNone/>
            </a:pPr>
            <a:endParaRPr lang="fr-FR" dirty="0"/>
          </a:p>
          <a:p>
            <a:endParaRPr lang="fr-FR" dirty="0"/>
          </a:p>
        </p:txBody>
      </p:sp>
    </p:spTree>
    <p:extLst>
      <p:ext uri="{BB962C8B-B14F-4D97-AF65-F5344CB8AC3E}">
        <p14:creationId xmlns:p14="http://schemas.microsoft.com/office/powerpoint/2010/main" val="27142019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Compétences visées</a:t>
            </a:r>
            <a:endParaRPr lang="fr-FR" dirty="0"/>
          </a:p>
        </p:txBody>
      </p:sp>
      <p:sp>
        <p:nvSpPr>
          <p:cNvPr id="3" name="Espace réservé du contenu 2"/>
          <p:cNvSpPr>
            <a:spLocks noGrp="1"/>
          </p:cNvSpPr>
          <p:nvPr>
            <p:ph idx="1"/>
          </p:nvPr>
        </p:nvSpPr>
        <p:spPr/>
        <p:txBody>
          <a:bodyPr/>
          <a:lstStyle/>
          <a:p>
            <a:r>
              <a:rPr lang="fr-FR" dirty="0" smtClean="0"/>
              <a:t>se situer dans l’espace</a:t>
            </a:r>
          </a:p>
          <a:p>
            <a:r>
              <a:rPr lang="fr-FR" dirty="0" smtClean="0"/>
              <a:t>adapter son geste à des contraintes matérielles</a:t>
            </a:r>
          </a:p>
          <a:p>
            <a:r>
              <a:rPr lang="fr-FR" dirty="0" smtClean="0"/>
              <a:t>Observer et décrire des œuvres du patrimoine</a:t>
            </a:r>
          </a:p>
          <a:p>
            <a:r>
              <a:rPr lang="fr-FR" dirty="0" smtClean="0"/>
              <a:t>S’exprimer par l’écriture, le dessin, la peinture, </a:t>
            </a:r>
            <a:r>
              <a:rPr lang="fr-FR" smtClean="0"/>
              <a:t>le volume</a:t>
            </a:r>
            <a:endParaRPr lang="fr-FR" dirty="0"/>
          </a:p>
        </p:txBody>
      </p:sp>
    </p:spTree>
    <p:extLst>
      <p:ext uri="{BB962C8B-B14F-4D97-AF65-F5344CB8AC3E}">
        <p14:creationId xmlns:p14="http://schemas.microsoft.com/office/powerpoint/2010/main" val="39966036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Réalisations en classe</a:t>
            </a:r>
            <a:endParaRPr lang="fr-FR" dirty="0"/>
          </a:p>
        </p:txBody>
      </p:sp>
      <p:sp>
        <p:nvSpPr>
          <p:cNvPr id="3" name="Espace réservé du contenu 2"/>
          <p:cNvSpPr>
            <a:spLocks noGrp="1"/>
          </p:cNvSpPr>
          <p:nvPr>
            <p:ph idx="1"/>
          </p:nvPr>
        </p:nvSpPr>
        <p:spPr>
          <a:xfrm>
            <a:off x="1122830" y="2231361"/>
            <a:ext cx="8825659" cy="3416300"/>
          </a:xfrm>
        </p:spPr>
        <p:txBody>
          <a:bodyPr/>
          <a:lstStyle/>
          <a:p>
            <a:r>
              <a:rPr lang="fr-FR" dirty="0" smtClean="0"/>
              <a:t>Monter une installation de sculptures vivantes en cycle 1, 2 ou 3</a:t>
            </a:r>
          </a:p>
          <a:p>
            <a:r>
              <a:rPr lang="fr-FR" dirty="0" smtClean="0"/>
              <a:t>Créer des sculptures à taille humaine avec des objets recyclés, en argile, etc.</a:t>
            </a:r>
          </a:p>
          <a:p>
            <a:r>
              <a:rPr lang="fr-FR" dirty="0" smtClean="0"/>
              <a:t>Réaliser des séries de mains avec différentes techniques: dessin, peinture</a:t>
            </a:r>
          </a:p>
          <a:p>
            <a:r>
              <a:rPr lang="fr-FR" dirty="0" smtClean="0"/>
              <a:t>Sculpter les corps</a:t>
            </a:r>
          </a:p>
          <a:p>
            <a:r>
              <a:rPr lang="fr-FR" dirty="0" smtClean="0"/>
              <a:t>Travail avec le langage </a:t>
            </a:r>
            <a:r>
              <a:rPr lang="fr-FR" smtClean="0"/>
              <a:t>des malentendants</a:t>
            </a:r>
            <a:endParaRPr lang="fr-FR" dirty="0" smtClean="0"/>
          </a:p>
          <a:p>
            <a:r>
              <a:rPr lang="fr-FR" dirty="0" smtClean="0"/>
              <a:t>Installation dans la cour</a:t>
            </a:r>
            <a:endParaRPr lang="fr-FR" dirty="0"/>
          </a:p>
        </p:txBody>
      </p:sp>
    </p:spTree>
    <p:extLst>
      <p:ext uri="{BB962C8B-B14F-4D97-AF65-F5344CB8AC3E}">
        <p14:creationId xmlns:p14="http://schemas.microsoft.com/office/powerpoint/2010/main" val="15066319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Une interprétation: des regards croisés pour cheminer ensemble</a:t>
            </a:r>
            <a:endParaRPr lang="fr-FR" dirty="0"/>
          </a:p>
        </p:txBody>
      </p:sp>
      <p:sp>
        <p:nvSpPr>
          <p:cNvPr id="3" name="Espace réservé du contenu 2"/>
          <p:cNvSpPr>
            <a:spLocks noGrp="1"/>
          </p:cNvSpPr>
          <p:nvPr>
            <p:ph idx="1"/>
          </p:nvPr>
        </p:nvSpPr>
        <p:spPr>
          <a:xfrm>
            <a:off x="1154954" y="2279561"/>
            <a:ext cx="9753452" cy="3740239"/>
          </a:xfrm>
        </p:spPr>
        <p:txBody>
          <a:bodyPr>
            <a:normAutofit/>
          </a:bodyPr>
          <a:lstStyle/>
          <a:p>
            <a:r>
              <a:rPr lang="fr-FR" dirty="0" smtClean="0"/>
              <a:t>1) « L’individu a son histoire….»: Les sculptures témoignent </a:t>
            </a:r>
            <a:r>
              <a:rPr lang="fr-FR" u="sng" dirty="0" smtClean="0"/>
              <a:t>de l’histoire de la ville et de celle des hommes</a:t>
            </a:r>
            <a:r>
              <a:rPr lang="fr-FR" dirty="0" smtClean="0"/>
              <a:t>, comme sur ces photographies.</a:t>
            </a:r>
          </a:p>
          <a:p>
            <a:endParaRPr lang="fr-FR" dirty="0"/>
          </a:p>
          <a:p>
            <a:pPr marL="0" indent="0">
              <a:buNone/>
            </a:pPr>
            <a:endParaRPr lang="fr-FR" dirty="0" smtClean="0"/>
          </a:p>
          <a:p>
            <a:endParaRPr lang="fr-FR" sz="2200" dirty="0" smtClean="0"/>
          </a:p>
          <a:p>
            <a:endParaRPr lang="fr-FR" dirty="0"/>
          </a:p>
        </p:txBody>
      </p:sp>
      <p:pic>
        <p:nvPicPr>
          <p:cNvPr id="5" name="Imag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flipH="1">
            <a:off x="6525162" y="3432085"/>
            <a:ext cx="3184302" cy="2388226"/>
          </a:xfrm>
          <a:prstGeom prst="rect">
            <a:avLst/>
          </a:prstGeom>
        </p:spPr>
      </p:pic>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120462" y="3431146"/>
            <a:ext cx="3185375" cy="2389031"/>
          </a:xfrm>
          <a:prstGeom prst="rect">
            <a:avLst/>
          </a:prstGeom>
        </p:spPr>
      </p:pic>
    </p:spTree>
    <p:extLst>
      <p:ext uri="{BB962C8B-B14F-4D97-AF65-F5344CB8AC3E}">
        <p14:creationId xmlns:p14="http://schemas.microsoft.com/office/powerpoint/2010/main" val="5228691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54954" y="973668"/>
            <a:ext cx="9946635" cy="1061194"/>
          </a:xfrm>
        </p:spPr>
        <p:txBody>
          <a:bodyPr/>
          <a:lstStyle/>
          <a:p>
            <a:r>
              <a:rPr lang="fr-FR" dirty="0"/>
              <a:t>Une interprétation: des regards croisés pour cheminer ensemble</a:t>
            </a:r>
          </a:p>
        </p:txBody>
      </p:sp>
      <p:sp>
        <p:nvSpPr>
          <p:cNvPr id="3" name="Espace réservé du contenu 2"/>
          <p:cNvSpPr>
            <a:spLocks noGrp="1"/>
          </p:cNvSpPr>
          <p:nvPr>
            <p:ph idx="1"/>
          </p:nvPr>
        </p:nvSpPr>
        <p:spPr/>
        <p:txBody>
          <a:bodyPr>
            <a:normAutofit/>
          </a:bodyPr>
          <a:lstStyle/>
          <a:p>
            <a:pPr marL="0" indent="0">
              <a:buNone/>
            </a:pPr>
            <a:r>
              <a:rPr lang="fr-FR" dirty="0" smtClean="0"/>
              <a:t>2</a:t>
            </a:r>
            <a:r>
              <a:rPr lang="fr-FR" u="sng" dirty="0" smtClean="0"/>
              <a:t>) La </a:t>
            </a:r>
            <a:r>
              <a:rPr lang="fr-FR" u="sng" dirty="0"/>
              <a:t>ville </a:t>
            </a:r>
            <a:r>
              <a:rPr lang="fr-FR" u="sng" dirty="0" smtClean="0"/>
              <a:t>et </a:t>
            </a:r>
            <a:r>
              <a:rPr lang="fr-FR" u="sng" dirty="0"/>
              <a:t>les habitudes:</a:t>
            </a:r>
            <a:r>
              <a:rPr lang="fr-FR" dirty="0"/>
              <a:t> ces hommes et femmes qui mangent des tacos debout dans la rue de part et d’autre empruntent une position fixe qui rappelle celle des statues. Ces habitudes reflètent l’identité mexicaine.</a:t>
            </a:r>
          </a:p>
          <a:p>
            <a:pPr marL="0" indent="0">
              <a:buNone/>
            </a:pPr>
            <a:endParaRPr lang="fr-FR" dirty="0"/>
          </a:p>
          <a:p>
            <a:pPr marL="0" indent="0">
              <a:buNone/>
            </a:pPr>
            <a:endParaRPr lang="fr-FR" dirty="0"/>
          </a:p>
          <a:p>
            <a:pPr marL="0" indent="0">
              <a:buNone/>
            </a:pPr>
            <a:endParaRPr lang="fr-FR" dirty="0" smtClean="0"/>
          </a:p>
          <a:p>
            <a:pPr marL="0" indent="0">
              <a:buNone/>
            </a:pPr>
            <a:endParaRPr lang="fr-FR" dirty="0"/>
          </a:p>
          <a:p>
            <a:pPr marL="0" indent="0">
              <a:buNone/>
            </a:pPr>
            <a:endParaRPr lang="fr-FR" dirty="0" smtClean="0"/>
          </a:p>
          <a:p>
            <a:pPr marL="0" indent="0">
              <a:buNone/>
            </a:pPr>
            <a:endParaRPr lang="fr-FR" dirty="0"/>
          </a:p>
          <a:p>
            <a:endParaRPr lang="fr-FR"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7750" y="3516916"/>
            <a:ext cx="2431665" cy="3242220"/>
          </a:xfrm>
          <a:prstGeom prst="rect">
            <a:avLst/>
          </a:prstGeom>
        </p:spPr>
      </p:pic>
    </p:spTree>
    <p:extLst>
      <p:ext uri="{BB962C8B-B14F-4D97-AF65-F5344CB8AC3E}">
        <p14:creationId xmlns:p14="http://schemas.microsoft.com/office/powerpoint/2010/main" val="18377646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Une interprétation: des regards croisés pour cheminer ensemble</a:t>
            </a:r>
          </a:p>
        </p:txBody>
      </p:sp>
      <p:sp>
        <p:nvSpPr>
          <p:cNvPr id="3" name="Espace réservé du contenu 2"/>
          <p:cNvSpPr>
            <a:spLocks noGrp="1"/>
          </p:cNvSpPr>
          <p:nvPr>
            <p:ph idx="1"/>
          </p:nvPr>
        </p:nvSpPr>
        <p:spPr/>
        <p:txBody>
          <a:bodyPr/>
          <a:lstStyle/>
          <a:p>
            <a:pPr marL="0" indent="0">
              <a:buNone/>
            </a:pPr>
            <a:r>
              <a:rPr lang="fr-FR" dirty="0"/>
              <a:t> </a:t>
            </a:r>
            <a:r>
              <a:rPr lang="fr-FR" dirty="0" smtClean="0"/>
              <a:t>3) «</a:t>
            </a:r>
            <a:r>
              <a:rPr lang="fr-FR" dirty="0"/>
              <a:t> La ville est </a:t>
            </a:r>
            <a:r>
              <a:rPr lang="fr-FR" u="sng" dirty="0"/>
              <a:t>une écriture</a:t>
            </a:r>
            <a:r>
              <a:rPr lang="fr-FR" dirty="0"/>
              <a:t>: celui qui se déplace dans la ville est une sorte de lecteur ». </a:t>
            </a:r>
            <a:endParaRPr lang="fr-FR" dirty="0" smtClean="0"/>
          </a:p>
          <a:p>
            <a:pPr marL="0" indent="0">
              <a:buNone/>
            </a:pPr>
            <a:endParaRPr lang="fr-FR" dirty="0"/>
          </a:p>
          <a:p>
            <a:endParaRPr lang="fr-FR"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4259" y="2949261"/>
            <a:ext cx="3586370" cy="3577912"/>
          </a:xfrm>
          <a:prstGeom prst="rect">
            <a:avLst/>
          </a:prstGeom>
        </p:spPr>
      </p:pic>
    </p:spTree>
    <p:extLst>
      <p:ext uri="{BB962C8B-B14F-4D97-AF65-F5344CB8AC3E}">
        <p14:creationId xmlns:p14="http://schemas.microsoft.com/office/powerpoint/2010/main" val="23619683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Une interprétation: des regards croisés pour cheminer ensemble</a:t>
            </a:r>
          </a:p>
        </p:txBody>
      </p:sp>
      <p:sp>
        <p:nvSpPr>
          <p:cNvPr id="3" name="Espace réservé du contenu 2"/>
          <p:cNvSpPr>
            <a:spLocks noGrp="1"/>
          </p:cNvSpPr>
          <p:nvPr>
            <p:ph idx="1"/>
          </p:nvPr>
        </p:nvSpPr>
        <p:spPr/>
        <p:txBody>
          <a:bodyPr>
            <a:normAutofit/>
          </a:bodyPr>
          <a:lstStyle/>
          <a:p>
            <a:r>
              <a:rPr lang="fr-FR" sz="2000" dirty="0" smtClean="0"/>
              <a:t>A travers nos trois regards, l’objet de </a:t>
            </a:r>
            <a:r>
              <a:rPr lang="fr-FR" sz="2000" b="1" dirty="0" smtClean="0"/>
              <a:t>la main </a:t>
            </a:r>
            <a:r>
              <a:rPr lang="fr-FR" sz="2000" dirty="0" smtClean="0"/>
              <a:t>est survenu par le biais d’une modification du point de vue (« </a:t>
            </a:r>
            <a:r>
              <a:rPr lang="fr-FR" sz="2000" u="sng" dirty="0" smtClean="0"/>
              <a:t>close-up</a:t>
            </a:r>
            <a:r>
              <a:rPr lang="fr-FR" sz="2000" dirty="0" smtClean="0"/>
              <a:t> »), car nous avons pensé, d’une part, à la position particulière –comme figée- du mangeur de tacos, si symbolique de la ville mexicaine, en la comparant aux mains des statues, figées dans la matière. </a:t>
            </a:r>
          </a:p>
          <a:p>
            <a:r>
              <a:rPr lang="fr-FR" sz="2000" dirty="0" smtClean="0"/>
              <a:t>Mise en abyme de sculpture et culture….</a:t>
            </a:r>
          </a:p>
          <a:p>
            <a:r>
              <a:rPr lang="fr-FR" sz="2000" dirty="0" smtClean="0"/>
              <a:t>Procédé de métonymie: </a:t>
            </a:r>
            <a:r>
              <a:rPr lang="fr-FR" sz="2000" b="1" dirty="0" smtClean="0"/>
              <a:t>la part pour le tout. </a:t>
            </a:r>
          </a:p>
          <a:p>
            <a:r>
              <a:rPr lang="fr-FR" sz="2000" dirty="0" smtClean="0"/>
              <a:t>A partir de là, nous avons commencé à réaliser </a:t>
            </a:r>
            <a:r>
              <a:rPr lang="fr-FR" sz="2000" b="1" dirty="0" smtClean="0"/>
              <a:t>une collecte de représentations signifiantes de mains en actions.</a:t>
            </a:r>
            <a:endParaRPr lang="fr-FR" sz="2000" b="1" dirty="0"/>
          </a:p>
        </p:txBody>
      </p:sp>
    </p:spTree>
    <p:extLst>
      <p:ext uri="{BB962C8B-B14F-4D97-AF65-F5344CB8AC3E}">
        <p14:creationId xmlns:p14="http://schemas.microsoft.com/office/powerpoint/2010/main" val="41170301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Explorer pour récolter des indices</a:t>
            </a:r>
            <a:endParaRPr lang="fr-FR" dirty="0"/>
          </a:p>
        </p:txBody>
      </p:sp>
      <p:sp>
        <p:nvSpPr>
          <p:cNvPr id="3" name="Espace réservé du contenu 2"/>
          <p:cNvSpPr>
            <a:spLocks noGrp="1"/>
          </p:cNvSpPr>
          <p:nvPr>
            <p:ph idx="1"/>
          </p:nvPr>
        </p:nvSpPr>
        <p:spPr>
          <a:xfrm>
            <a:off x="1154954" y="2215165"/>
            <a:ext cx="9766331" cy="4262907"/>
          </a:xfrm>
        </p:spPr>
        <p:txBody>
          <a:bodyPr>
            <a:normAutofit/>
          </a:bodyPr>
          <a:lstStyle/>
          <a:p>
            <a:r>
              <a:rPr lang="fr-FR" dirty="0" smtClean="0"/>
              <a:t>Nature des indices récoltés: photographies et dessins</a:t>
            </a:r>
          </a:p>
          <a:p>
            <a:r>
              <a:rPr lang="fr-FR" dirty="0" smtClean="0"/>
              <a:t>Nous avons réalisé un classement ordonné selon les activités réalisées par ces mains: </a:t>
            </a:r>
          </a:p>
          <a:p>
            <a:pPr marL="0" indent="0" algn="ctr">
              <a:buNone/>
            </a:pPr>
            <a:r>
              <a:rPr lang="fr-FR" sz="2200" b="1" dirty="0" smtClean="0">
                <a:solidFill>
                  <a:schemeClr val="accent6">
                    <a:lumMod val="75000"/>
                  </a:schemeClr>
                </a:solidFill>
              </a:rPr>
              <a:t>Mains qui prient</a:t>
            </a:r>
          </a:p>
          <a:p>
            <a:pPr marL="0" indent="0" algn="ctr">
              <a:buNone/>
            </a:pPr>
            <a:endParaRPr lang="fr-FR" sz="2200" b="1" dirty="0" smtClean="0">
              <a:solidFill>
                <a:schemeClr val="accent6">
                  <a:lumMod val="75000"/>
                </a:schemeClr>
              </a:solidFill>
            </a:endParaRP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492073" y="4342596"/>
            <a:ext cx="2440544" cy="1830408"/>
          </a:xfrm>
          <a:prstGeom prst="rect">
            <a:avLst/>
          </a:prstGeom>
        </p:spPr>
      </p:pic>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0296" y="3898842"/>
            <a:ext cx="3254055" cy="2440542"/>
          </a:xfrm>
          <a:prstGeom prst="rect">
            <a:avLst/>
          </a:prstGeom>
        </p:spPr>
      </p:pic>
    </p:spTree>
    <p:extLst>
      <p:ext uri="{BB962C8B-B14F-4D97-AF65-F5344CB8AC3E}">
        <p14:creationId xmlns:p14="http://schemas.microsoft.com/office/powerpoint/2010/main" val="21907544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Notre collation: mains qui montrent</a:t>
            </a:r>
            <a:endParaRPr lang="fr-FR" dirty="0"/>
          </a:p>
        </p:txBody>
      </p:sp>
      <p:sp>
        <p:nvSpPr>
          <p:cNvPr id="3" name="Espace réservé du contenu 2"/>
          <p:cNvSpPr>
            <a:spLocks noGrp="1"/>
          </p:cNvSpPr>
          <p:nvPr>
            <p:ph idx="1"/>
          </p:nvPr>
        </p:nvSpPr>
        <p:spPr/>
        <p:txBody>
          <a:bodyPr>
            <a:normAutofit/>
          </a:bodyPr>
          <a:lstStyle/>
          <a:p>
            <a:pPr marL="0" indent="0" algn="ctr">
              <a:buNone/>
            </a:pPr>
            <a:endParaRPr lang="fr-FR" b="1" dirty="0" smtClean="0">
              <a:solidFill>
                <a:schemeClr val="accent6">
                  <a:lumMod val="75000"/>
                </a:schemeClr>
              </a:solidFill>
            </a:endParaRPr>
          </a:p>
          <a:p>
            <a:pPr marL="0" indent="0" algn="ctr">
              <a:buNone/>
            </a:pPr>
            <a:endParaRPr lang="fr-FR" b="1" dirty="0">
              <a:solidFill>
                <a:schemeClr val="accent6">
                  <a:lumMod val="75000"/>
                </a:schemeClr>
              </a:solidFill>
            </a:endParaRPr>
          </a:p>
          <a:p>
            <a:pPr marL="0" indent="0" algn="ctr">
              <a:buNone/>
            </a:pPr>
            <a:endParaRPr lang="fr-FR" b="1" dirty="0">
              <a:solidFill>
                <a:schemeClr val="accent6">
                  <a:lumMod val="75000"/>
                </a:schemeClr>
              </a:solidFill>
            </a:endParaRP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770962" y="3015404"/>
            <a:ext cx="4238222" cy="3178667"/>
          </a:xfrm>
          <a:prstGeom prst="rect">
            <a:avLst/>
          </a:prstGeom>
        </p:spPr>
      </p:pic>
    </p:spTree>
    <p:extLst>
      <p:ext uri="{BB962C8B-B14F-4D97-AF65-F5344CB8AC3E}">
        <p14:creationId xmlns:p14="http://schemas.microsoft.com/office/powerpoint/2010/main" val="3060102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Notre collation: mains qui s’élancent vers le ciel</a:t>
            </a:r>
            <a:endParaRPr lang="fr-FR" dirty="0"/>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6200000">
            <a:off x="1028689" y="2178497"/>
            <a:ext cx="2562225" cy="3416300"/>
          </a:xfrm>
        </p:spPr>
      </p:pic>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6893886" y="2923974"/>
            <a:ext cx="4228026" cy="3171020"/>
          </a:xfrm>
          <a:prstGeom prst="rect">
            <a:avLst/>
          </a:prstGeom>
        </p:spPr>
      </p:pic>
    </p:spTree>
    <p:extLst>
      <p:ext uri="{BB962C8B-B14F-4D97-AF65-F5344CB8AC3E}">
        <p14:creationId xmlns:p14="http://schemas.microsoft.com/office/powerpoint/2010/main" val="256483510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irection Ion">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Ion Boardroom</Template>
  <TotalTime>181</TotalTime>
  <Words>720</Words>
  <Application>Microsoft Office PowerPoint</Application>
  <PresentationFormat>Grand écran</PresentationFormat>
  <Paragraphs>84</Paragraphs>
  <Slides>24</Slides>
  <Notes>0</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24</vt:i4>
      </vt:variant>
    </vt:vector>
  </HeadingPairs>
  <TitlesOfParts>
    <vt:vector size="28" baseType="lpstr">
      <vt:lpstr>Arial</vt:lpstr>
      <vt:lpstr>Century Gothic</vt:lpstr>
      <vt:lpstr>Wingdings 3</vt:lpstr>
      <vt:lpstr>Direction Ion</vt:lpstr>
      <vt:lpstr>Les mains ont la parole</vt:lpstr>
      <vt:lpstr>Point de départ: des textes nous parlent</vt:lpstr>
      <vt:lpstr>Une interprétation: des regards croisés pour cheminer ensemble</vt:lpstr>
      <vt:lpstr>Une interprétation: des regards croisés pour cheminer ensemble</vt:lpstr>
      <vt:lpstr>Une interprétation: des regards croisés pour cheminer ensemble</vt:lpstr>
      <vt:lpstr>Une interprétation: des regards croisés pour cheminer ensemble</vt:lpstr>
      <vt:lpstr>Explorer pour récolter des indices</vt:lpstr>
      <vt:lpstr>Notre collation: mains qui montrent</vt:lpstr>
      <vt:lpstr>Notre collation: mains qui s’élancent vers le ciel</vt:lpstr>
      <vt:lpstr>Notre collation: mains qui alimentent</vt:lpstr>
      <vt:lpstr>Notre collation: mains qui protègent</vt:lpstr>
      <vt:lpstr>Mains qui demandent</vt:lpstr>
      <vt:lpstr>Mains qui accueillent</vt:lpstr>
      <vt:lpstr>Mains qui se signent</vt:lpstr>
      <vt:lpstr>Mains qui dessinent, proposent, mains qui travaillent, mains qui soutiennent et mains qui parlent</vt:lpstr>
      <vt:lpstr>Actions et verbes liés à notre démarche artistique</vt:lpstr>
      <vt:lpstr>Références culturelles</vt:lpstr>
      <vt:lpstr>Nos références culturelles</vt:lpstr>
      <vt:lpstr>La partie pour le tout</vt:lpstr>
      <vt:lpstr>La partie pour le tout</vt:lpstr>
      <vt:lpstr>Références au programme</vt:lpstr>
      <vt:lpstr>Références au programme</vt:lpstr>
      <vt:lpstr>Compétences visées</vt:lpstr>
      <vt:lpstr>Réalisations en classe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mélanie berthaud</dc:creator>
  <cp:lastModifiedBy>mélanie berthaud</cp:lastModifiedBy>
  <cp:revision>20</cp:revision>
  <dcterms:created xsi:type="dcterms:W3CDTF">2014-12-02T20:36:36Z</dcterms:created>
  <dcterms:modified xsi:type="dcterms:W3CDTF">2014-12-03T17:02:22Z</dcterms:modified>
</cp:coreProperties>
</file>