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9" r:id="rId3"/>
    <p:sldId id="260" r:id="rId4"/>
    <p:sldId id="261" r:id="rId5"/>
    <p:sldId id="262" r:id="rId6"/>
    <p:sldId id="266" r:id="rId7"/>
    <p:sldId id="263" r:id="rId8"/>
    <p:sldId id="265" r:id="rId9"/>
    <p:sldId id="264" r:id="rId10"/>
    <p:sldId id="257" r:id="rId11"/>
    <p:sldId id="258" r:id="rId1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34" d="100"/>
          <a:sy n="134" d="100"/>
        </p:scale>
        <p:origin x="-104" y="1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_tradnl" smtClean="0"/>
              <a:t>Clic para editar título</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4D957CB-C76A-9741-94C2-2A5324E5EADE}" type="datetimeFigureOut">
              <a:rPr lang="es-ES" smtClean="0"/>
              <a:t>24/03/15</a:t>
            </a:fld>
            <a:endParaRPr lang="fr-F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fr-F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0F4BFCE-BA8B-DE42-867C-E994C07B0144}" type="slidenum">
              <a:rPr lang="fr-FR" smtClean="0"/>
              <a:t>‹Nr.›</a:t>
            </a:fld>
            <a:endParaRPr lang="fr-F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A4D957CB-C76A-9741-94C2-2A5324E5EADE}" type="datetimeFigureOut">
              <a:rPr lang="es-ES" smtClean="0"/>
              <a:t>24/03/15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_tradnl" smtClean="0"/>
              <a:t>Clic para editar título</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A4D957CB-C76A-9741-94C2-2A5324E5EADE}" type="datetimeFigureOut">
              <a:rPr lang="es-ES" smtClean="0"/>
              <a:t>24/03/15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A4D957CB-C76A-9741-94C2-2A5324E5EADE}" type="datetimeFigureOut">
              <a:rPr lang="es-ES" smtClean="0"/>
              <a:t>24/03/15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_tradnl" smtClean="0"/>
              <a:t>Clic para editar título</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A4D957CB-C76A-9741-94C2-2A5324E5EADE}" type="datetimeFigureOut">
              <a:rPr lang="es-ES" smtClean="0"/>
              <a:t>24/03/15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5" name="Date Placeholder 4"/>
          <p:cNvSpPr>
            <a:spLocks noGrp="1"/>
          </p:cNvSpPr>
          <p:nvPr>
            <p:ph type="dt" sz="half" idx="10"/>
          </p:nvPr>
        </p:nvSpPr>
        <p:spPr/>
        <p:txBody>
          <a:bodyPr/>
          <a:lstStyle/>
          <a:p>
            <a:fld id="{A4D957CB-C76A-9741-94C2-2A5324E5EADE}" type="datetimeFigureOut">
              <a:rPr lang="es-ES" smtClean="0"/>
              <a:t>24/03/15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0F4BFCE-BA8B-DE42-867C-E994C07B0144}" type="slidenum">
              <a:rPr lang="fr-FR" smtClean="0"/>
              <a:t>‹Nr.›</a:t>
            </a:fld>
            <a:endParaRPr lang="fr-FR"/>
          </a:p>
        </p:txBody>
      </p:sp>
      <p:sp>
        <p:nvSpPr>
          <p:cNvPr id="9" name="Content Placeholder 8"/>
          <p:cNvSpPr>
            <a:spLocks noGrp="1"/>
          </p:cNvSpPr>
          <p:nvPr>
            <p:ph sz="quarter" idx="13"/>
          </p:nvPr>
        </p:nvSpPr>
        <p:spPr>
          <a:xfrm>
            <a:off x="1042416" y="2313432"/>
            <a:ext cx="3419856" cy="349300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A4D957CB-C76A-9741-94C2-2A5324E5EADE}" type="datetimeFigureOut">
              <a:rPr lang="es-ES" smtClean="0"/>
              <a:t>24/03/15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2"/>
          <p:cNvSpPr>
            <a:spLocks noGrp="1"/>
          </p:cNvSpPr>
          <p:nvPr>
            <p:ph type="dt" sz="half" idx="10"/>
          </p:nvPr>
        </p:nvSpPr>
        <p:spPr/>
        <p:txBody>
          <a:bodyPr/>
          <a:lstStyle/>
          <a:p>
            <a:fld id="{A4D957CB-C76A-9741-94C2-2A5324E5EADE}" type="datetimeFigureOut">
              <a:rPr lang="es-ES" smtClean="0"/>
              <a:t>24/03/15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D957CB-C76A-9741-94C2-2A5324E5EADE}" type="datetimeFigureOut">
              <a:rPr lang="es-ES" smtClean="0"/>
              <a:t>24/03/15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4D957CB-C76A-9741-94C2-2A5324E5EADE}" type="datetimeFigureOut">
              <a:rPr lang="es-ES" smtClean="0"/>
              <a:t>24/03/15</a:t>
            </a:fld>
            <a:endParaRPr lang="fr-FR"/>
          </a:p>
        </p:txBody>
      </p:sp>
      <p:sp>
        <p:nvSpPr>
          <p:cNvPr id="7" name="Slide Number Placeholder 6"/>
          <p:cNvSpPr>
            <a:spLocks noGrp="1"/>
          </p:cNvSpPr>
          <p:nvPr>
            <p:ph type="sldNum" sz="quarter" idx="12"/>
          </p:nvPr>
        </p:nvSpPr>
        <p:spPr/>
        <p:txBody>
          <a:bodyPr/>
          <a:lstStyle/>
          <a:p>
            <a:fld id="{80F4BFCE-BA8B-DE42-867C-E994C07B0144}" type="slidenum">
              <a:rPr lang="fr-FR" smtClean="0"/>
              <a:t>‹Nr.›</a:t>
            </a:fld>
            <a:endParaRPr lang="fr-F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F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_tradnl" smtClean="0"/>
              <a:t>Clic para editar título</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_tradnl" smtClean="0"/>
              <a:t>Clic para editar título</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4D957CB-C76A-9741-94C2-2A5324E5EADE}" type="datetimeFigureOut">
              <a:rPr lang="es-ES" smtClean="0"/>
              <a:t>24/03/15</a:t>
            </a:fld>
            <a:endParaRPr lang="fr-F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fr-FR"/>
          </a:p>
        </p:txBody>
      </p:sp>
      <p:sp>
        <p:nvSpPr>
          <p:cNvPr id="7" name="Slide Number Placeholder 6"/>
          <p:cNvSpPr>
            <a:spLocks noGrp="1"/>
          </p:cNvSpPr>
          <p:nvPr>
            <p:ph type="sldNum" sz="quarter" idx="12"/>
          </p:nvPr>
        </p:nvSpPr>
        <p:spPr/>
        <p:txBody>
          <a:bodyPr/>
          <a:lstStyle/>
          <a:p>
            <a:fld id="{80F4BFCE-BA8B-DE42-867C-E994C07B0144}" type="slidenum">
              <a:rPr lang="fr-FR" smtClean="0"/>
              <a:t>‹Nr.›</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4D957CB-C76A-9741-94C2-2A5324E5EADE}" type="datetimeFigureOut">
              <a:rPr lang="es-ES" smtClean="0"/>
              <a:t>24/03/15</a:t>
            </a:fld>
            <a:endParaRPr lang="fr-F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fr-F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0F4BFCE-BA8B-DE42-867C-E994C07B0144}" type="slidenum">
              <a:rPr lang="fr-FR" smtClean="0"/>
              <a:t>‹Nr.›</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fr-FR" dirty="0" smtClean="0"/>
              <a:t>Territoires de proximit</a:t>
            </a:r>
            <a:r>
              <a:rPr lang="fr-FR" dirty="0" smtClean="0"/>
              <a:t>é</a:t>
            </a:r>
            <a:endParaRPr lang="fr-FR" dirty="0"/>
          </a:p>
        </p:txBody>
      </p:sp>
      <p:sp>
        <p:nvSpPr>
          <p:cNvPr id="3" name="Subtítulo 2"/>
          <p:cNvSpPr>
            <a:spLocks noGrp="1"/>
          </p:cNvSpPr>
          <p:nvPr>
            <p:ph type="subTitle" idx="1"/>
          </p:nvPr>
        </p:nvSpPr>
        <p:spPr/>
        <p:txBody>
          <a:bodyPr/>
          <a:lstStyle/>
          <a:p>
            <a:r>
              <a:rPr lang="fr-FR" dirty="0" smtClean="0"/>
              <a:t>Proposition de s</a:t>
            </a:r>
            <a:r>
              <a:rPr lang="fr-FR" dirty="0" smtClean="0"/>
              <a:t>équence progressive</a:t>
            </a:r>
          </a:p>
          <a:p>
            <a:r>
              <a:rPr lang="fr-FR" dirty="0" smtClean="0"/>
              <a:t>CM1-CM2- 6</a:t>
            </a:r>
            <a:r>
              <a:rPr lang="fr-FR" baseline="30000" dirty="0" smtClean="0"/>
              <a:t>ème</a:t>
            </a:r>
            <a:endParaRPr lang="fr-FR" baseline="30000" dirty="0"/>
          </a:p>
        </p:txBody>
      </p:sp>
    </p:spTree>
    <p:extLst>
      <p:ext uri="{BB962C8B-B14F-4D97-AF65-F5344CB8AC3E}">
        <p14:creationId xmlns:p14="http://schemas.microsoft.com/office/powerpoint/2010/main" val="33202795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695159" y="735264"/>
            <a:ext cx="7660104" cy="646331"/>
          </a:xfrm>
          <a:prstGeom prst="rect">
            <a:avLst/>
          </a:prstGeom>
          <a:noFill/>
        </p:spPr>
        <p:txBody>
          <a:bodyPr wrap="square" rtlCol="0">
            <a:spAutoFit/>
          </a:bodyPr>
          <a:lstStyle/>
          <a:p>
            <a:r>
              <a:rPr lang="fr-FR" dirty="0" smtClean="0"/>
              <a:t>Proposition de tableau pour le classement des photos prises par les </a:t>
            </a:r>
            <a:r>
              <a:rPr lang="fr-FR" dirty="0" smtClean="0"/>
              <a:t>élèves</a:t>
            </a:r>
            <a:endParaRPr lang="fr-FR" dirty="0"/>
          </a:p>
        </p:txBody>
      </p:sp>
      <p:pic>
        <p:nvPicPr>
          <p:cNvPr id="6" name="Imagen 5"/>
          <p:cNvPicPr>
            <a:picLocks noChangeAspect="1"/>
          </p:cNvPicPr>
          <p:nvPr/>
        </p:nvPicPr>
        <p:blipFill>
          <a:blip r:embed="rId2"/>
          <a:stretch>
            <a:fillRect/>
          </a:stretch>
        </p:blipFill>
        <p:spPr>
          <a:xfrm>
            <a:off x="695159" y="2052039"/>
            <a:ext cx="7803103" cy="1962538"/>
          </a:xfrm>
          <a:prstGeom prst="rect">
            <a:avLst/>
          </a:prstGeom>
        </p:spPr>
      </p:pic>
    </p:spTree>
    <p:extLst>
      <p:ext uri="{BB962C8B-B14F-4D97-AF65-F5344CB8AC3E}">
        <p14:creationId xmlns:p14="http://schemas.microsoft.com/office/powerpoint/2010/main" val="87011748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82600" y="139700"/>
            <a:ext cx="8178800" cy="6578600"/>
          </a:xfrm>
          <a:prstGeom prst="rect">
            <a:avLst/>
          </a:prstGeom>
        </p:spPr>
      </p:pic>
    </p:spTree>
    <p:extLst>
      <p:ext uri="{BB962C8B-B14F-4D97-AF65-F5344CB8AC3E}">
        <p14:creationId xmlns:p14="http://schemas.microsoft.com/office/powerpoint/2010/main" val="12745714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2332" y="571105"/>
            <a:ext cx="8047036" cy="619928"/>
          </a:xfrm>
        </p:spPr>
        <p:txBody>
          <a:bodyPr>
            <a:normAutofit/>
          </a:bodyPr>
          <a:lstStyle/>
          <a:p>
            <a:r>
              <a:rPr lang="fr-FR" sz="2400" dirty="0" smtClean="0"/>
              <a:t>Comment je me rep</a:t>
            </a:r>
            <a:r>
              <a:rPr lang="fr-FR" sz="2400" dirty="0" smtClean="0"/>
              <a:t>ère dans mon établissement?</a:t>
            </a:r>
            <a:endParaRPr lang="fr-FR" sz="2400" dirty="0"/>
          </a:p>
        </p:txBody>
      </p:sp>
      <p:sp>
        <p:nvSpPr>
          <p:cNvPr id="3" name="Marcador de contenido 2"/>
          <p:cNvSpPr>
            <a:spLocks noGrp="1"/>
          </p:cNvSpPr>
          <p:nvPr>
            <p:ph idx="1"/>
          </p:nvPr>
        </p:nvSpPr>
        <p:spPr>
          <a:xfrm>
            <a:off x="736018" y="1187339"/>
            <a:ext cx="7672718" cy="644136"/>
          </a:xfrm>
        </p:spPr>
        <p:txBody>
          <a:bodyPr>
            <a:normAutofit/>
          </a:bodyPr>
          <a:lstStyle/>
          <a:p>
            <a:r>
              <a:rPr lang="fr-FR" sz="1800" dirty="0" smtClean="0"/>
              <a:t>OBJECTIFS: se rep</a:t>
            </a:r>
            <a:r>
              <a:rPr lang="fr-FR" sz="1800" dirty="0" smtClean="0"/>
              <a:t>érer et se déplacer dans l’établissement en partant de la classe</a:t>
            </a:r>
            <a:endParaRPr lang="fr-FR" sz="1800" dirty="0"/>
          </a:p>
        </p:txBody>
      </p:sp>
      <p:sp>
        <p:nvSpPr>
          <p:cNvPr id="4" name="CuadroTexto 3"/>
          <p:cNvSpPr txBox="1"/>
          <p:nvPr/>
        </p:nvSpPr>
        <p:spPr>
          <a:xfrm>
            <a:off x="5066632" y="122808"/>
            <a:ext cx="1737894" cy="461665"/>
          </a:xfrm>
          <a:prstGeom prst="rect">
            <a:avLst/>
          </a:prstGeom>
          <a:noFill/>
        </p:spPr>
        <p:txBody>
          <a:bodyPr wrap="square" rtlCol="0">
            <a:spAutoFit/>
          </a:bodyPr>
          <a:lstStyle/>
          <a:p>
            <a:r>
              <a:rPr lang="fr-FR" sz="2400" b="1" dirty="0" smtClean="0">
                <a:solidFill>
                  <a:schemeClr val="bg1"/>
                </a:solidFill>
              </a:rPr>
              <a:t>CM1</a:t>
            </a:r>
            <a:endParaRPr lang="fr-FR" sz="2400" b="1"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1533549669"/>
              </p:ext>
            </p:extLst>
          </p:nvPr>
        </p:nvGraphicFramePr>
        <p:xfrm>
          <a:off x="602332" y="2032006"/>
          <a:ext cx="7806404" cy="4213591"/>
        </p:xfrm>
        <a:graphic>
          <a:graphicData uri="http://schemas.openxmlformats.org/drawingml/2006/table">
            <a:tbl>
              <a:tblPr firstRow="1" bandRow="1">
                <a:tableStyleId>{5C22544A-7EE6-4342-B048-85BDC9FD1C3A}</a:tableStyleId>
              </a:tblPr>
              <a:tblGrid>
                <a:gridCol w="1924300"/>
                <a:gridCol w="5882104"/>
              </a:tblGrid>
              <a:tr h="435578">
                <a:tc>
                  <a:txBody>
                    <a:bodyPr/>
                    <a:lstStyle/>
                    <a:p>
                      <a:r>
                        <a:rPr lang="fr-FR" dirty="0" smtClean="0"/>
                        <a:t>Etapes</a:t>
                      </a:r>
                      <a:endParaRPr lang="fr-FR" dirty="0"/>
                    </a:p>
                  </a:txBody>
                  <a:tcPr/>
                </a:tc>
                <a:tc>
                  <a:txBody>
                    <a:bodyPr/>
                    <a:lstStyle/>
                    <a:p>
                      <a:endParaRPr lang="fr-FR"/>
                    </a:p>
                  </a:txBody>
                  <a:tcPr/>
                </a:tc>
              </a:tr>
              <a:tr h="2040654">
                <a:tc>
                  <a:txBody>
                    <a:bodyPr/>
                    <a:lstStyle/>
                    <a:p>
                      <a:r>
                        <a:rPr lang="fr-FR" dirty="0" smtClean="0"/>
                        <a:t>Exercice</a:t>
                      </a:r>
                      <a:r>
                        <a:rPr lang="fr-FR" baseline="0" dirty="0" smtClean="0"/>
                        <a:t> collectif bas</a:t>
                      </a:r>
                      <a:r>
                        <a:rPr lang="fr-FR" baseline="0" dirty="0" smtClean="0"/>
                        <a:t>é sur le vocabulaire</a:t>
                      </a:r>
                      <a:endParaRPr lang="fr-FR" dirty="0"/>
                    </a:p>
                  </a:txBody>
                  <a:tcPr/>
                </a:tc>
                <a:tc>
                  <a:txBody>
                    <a:bodyPr/>
                    <a:lstStyle/>
                    <a:p>
                      <a:r>
                        <a:rPr lang="fr-FR" dirty="0" smtClean="0"/>
                        <a:t>Nommer ce</a:t>
                      </a:r>
                      <a:r>
                        <a:rPr lang="fr-FR" baseline="0" dirty="0" smtClean="0"/>
                        <a:t> qui m’entoure: verbaliser le trajet</a:t>
                      </a:r>
                    </a:p>
                    <a:p>
                      <a:r>
                        <a:rPr lang="fr-FR" baseline="0" dirty="0" smtClean="0"/>
                        <a:t>Verbes d’action: monter, descendre, traverser, suivre</a:t>
                      </a:r>
                    </a:p>
                    <a:p>
                      <a:r>
                        <a:rPr lang="fr-FR" baseline="0" dirty="0" smtClean="0"/>
                        <a:t>Expliquer les trajets pour arriver jusqu’</a:t>
                      </a:r>
                      <a:r>
                        <a:rPr lang="fr-FR" baseline="0" dirty="0" smtClean="0"/>
                        <a:t>à des lieux </a:t>
                      </a:r>
                      <a:endParaRPr lang="fr-FR" baseline="0" dirty="0" smtClean="0"/>
                    </a:p>
                    <a:p>
                      <a:r>
                        <a:rPr lang="fr-FR" baseline="0" dirty="0" smtClean="0"/>
                        <a:t>Lieu: escaliers, couloirs, droite, gauche</a:t>
                      </a:r>
                    </a:p>
                    <a:p>
                      <a:r>
                        <a:rPr lang="fr-FR" baseline="0" dirty="0" smtClean="0"/>
                        <a:t>Supports: repr</a:t>
                      </a:r>
                      <a:r>
                        <a:rPr lang="fr-FR" baseline="0" dirty="0" smtClean="0"/>
                        <a:t>ésentation initiale, observer l’espace</a:t>
                      </a:r>
                      <a:endParaRPr lang="fr-FR" dirty="0"/>
                    </a:p>
                  </a:txBody>
                  <a:tcPr/>
                </a:tc>
              </a:tr>
              <a:tr h="435578">
                <a:tc>
                  <a:txBody>
                    <a:bodyPr/>
                    <a:lstStyle/>
                    <a:p>
                      <a:r>
                        <a:rPr lang="fr-FR" dirty="0" smtClean="0"/>
                        <a:t>Jeu d’orientation en</a:t>
                      </a:r>
                      <a:r>
                        <a:rPr lang="fr-FR" baseline="0" dirty="0" smtClean="0"/>
                        <a:t> bin</a:t>
                      </a:r>
                      <a:r>
                        <a:rPr lang="fr-FR" baseline="0" dirty="0" smtClean="0"/>
                        <a:t>ômes</a:t>
                      </a:r>
                      <a:endParaRPr lang="fr-FR" dirty="0"/>
                    </a:p>
                  </a:txBody>
                  <a:tcPr/>
                </a:tc>
                <a:tc>
                  <a:txBody>
                    <a:bodyPr/>
                    <a:lstStyle/>
                    <a:p>
                      <a:pPr marL="342900" indent="-342900">
                        <a:buAutoNum type="arabicPeriod"/>
                      </a:pPr>
                      <a:r>
                        <a:rPr lang="fr-FR" dirty="0" smtClean="0"/>
                        <a:t>Chaque </a:t>
                      </a:r>
                      <a:r>
                        <a:rPr lang="fr-FR" dirty="0" smtClean="0"/>
                        <a:t>équipe choisit un lieu de l’établissement et construit l’itinéraire pour y arriver sans révéler le</a:t>
                      </a:r>
                      <a:r>
                        <a:rPr lang="fr-FR" baseline="0" dirty="0" smtClean="0"/>
                        <a:t> but</a:t>
                      </a:r>
                    </a:p>
                    <a:p>
                      <a:pPr marL="342900" indent="-342900">
                        <a:buAutoNum type="arabicPeriod"/>
                      </a:pPr>
                      <a:r>
                        <a:rPr lang="fr-FR" baseline="0" dirty="0" smtClean="0"/>
                        <a:t>Echange d’itinéraire: l’autre équipe doit trouver le but et le prendre en photo</a:t>
                      </a:r>
                    </a:p>
                    <a:p>
                      <a:endParaRPr lang="fr-FR" dirty="0"/>
                    </a:p>
                  </a:txBody>
                  <a:tcPr/>
                </a:tc>
              </a:tr>
            </a:tbl>
          </a:graphicData>
        </a:graphic>
      </p:graphicFrame>
    </p:spTree>
    <p:extLst>
      <p:ext uri="{BB962C8B-B14F-4D97-AF65-F5344CB8AC3E}">
        <p14:creationId xmlns:p14="http://schemas.microsoft.com/office/powerpoint/2010/main" val="131058791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49900" y="614946"/>
            <a:ext cx="4183574" cy="730217"/>
          </a:xfrm>
        </p:spPr>
        <p:txBody>
          <a:bodyPr>
            <a:normAutofit/>
          </a:bodyPr>
          <a:lstStyle/>
          <a:p>
            <a:r>
              <a:rPr lang="fr-FR" sz="3200" dirty="0" smtClean="0"/>
              <a:t>Mise en commun</a:t>
            </a:r>
            <a:endParaRPr lang="fr-FR" sz="3200" dirty="0"/>
          </a:p>
        </p:txBody>
      </p:sp>
      <p:sp>
        <p:nvSpPr>
          <p:cNvPr id="5" name="Marcador de contenido 4"/>
          <p:cNvSpPr>
            <a:spLocks noGrp="1"/>
          </p:cNvSpPr>
          <p:nvPr>
            <p:ph sz="quarter" idx="13"/>
          </p:nvPr>
        </p:nvSpPr>
        <p:spPr>
          <a:xfrm>
            <a:off x="374316" y="1345162"/>
            <a:ext cx="4591678" cy="5312311"/>
          </a:xfrm>
        </p:spPr>
        <p:txBody>
          <a:bodyPr>
            <a:normAutofit fontScale="92500" lnSpcReduction="10000"/>
          </a:bodyPr>
          <a:lstStyle/>
          <a:p>
            <a:r>
              <a:rPr lang="fr-FR" sz="2000" dirty="0" smtClean="0"/>
              <a:t>Mat</a:t>
            </a:r>
            <a:r>
              <a:rPr lang="fr-FR" sz="2000" dirty="0" smtClean="0"/>
              <a:t>érialiser par une flèche rouge le trajet sur le plan projeté au tableau</a:t>
            </a:r>
          </a:p>
          <a:p>
            <a:pPr marL="68580" indent="0">
              <a:buNone/>
            </a:pPr>
            <a:endParaRPr lang="fr-FR" sz="1500" dirty="0" smtClean="0"/>
          </a:p>
          <a:p>
            <a:r>
              <a:rPr lang="fr-FR" sz="2000" dirty="0" smtClean="0"/>
              <a:t>Leur faire réfléchir avant le traçage au choix du figuré qu’ils vont utiliser (différence entre les traits les traits, et une étendue de couleur) distribution du plan avec traçage des figurés choisis sur leur plan</a:t>
            </a:r>
          </a:p>
          <a:p>
            <a:endParaRPr lang="fr-FR" sz="2000" dirty="0" smtClean="0"/>
          </a:p>
          <a:p>
            <a:r>
              <a:rPr lang="fr-FR" sz="2000" dirty="0" smtClean="0"/>
              <a:t>Placer les photos sur le tableau puis les situer sur le plan</a:t>
            </a:r>
          </a:p>
          <a:p>
            <a:endParaRPr lang="fr-FR" sz="2000" dirty="0" smtClean="0"/>
          </a:p>
          <a:p>
            <a:r>
              <a:rPr lang="fr-FR" sz="2000" dirty="0" smtClean="0"/>
              <a:t>Définir les fonctions de chaque lieu et les relier à une typologie (administratif, communication, …). </a:t>
            </a:r>
            <a:endParaRPr lang="fr-FR" sz="2000" dirty="0"/>
          </a:p>
        </p:txBody>
      </p:sp>
      <p:sp>
        <p:nvSpPr>
          <p:cNvPr id="6" name="Marcador de contenido 5"/>
          <p:cNvSpPr>
            <a:spLocks noGrp="1"/>
          </p:cNvSpPr>
          <p:nvPr>
            <p:ph sz="quarter" idx="14"/>
          </p:nvPr>
        </p:nvSpPr>
        <p:spPr>
          <a:xfrm>
            <a:off x="4965994" y="2193115"/>
            <a:ext cx="3419856" cy="3493008"/>
          </a:xfrm>
        </p:spPr>
        <p:style>
          <a:lnRef idx="2">
            <a:schemeClr val="accent2"/>
          </a:lnRef>
          <a:fillRef idx="1">
            <a:schemeClr val="lt1"/>
          </a:fillRef>
          <a:effectRef idx="0">
            <a:schemeClr val="accent2"/>
          </a:effectRef>
          <a:fontRef idx="minor">
            <a:schemeClr val="dk1"/>
          </a:fontRef>
        </p:style>
        <p:txBody>
          <a:bodyPr>
            <a:normAutofit/>
          </a:bodyPr>
          <a:lstStyle/>
          <a:p>
            <a:pPr marL="68580" indent="0">
              <a:buNone/>
            </a:pPr>
            <a:r>
              <a:rPr lang="fr-FR" sz="2000" dirty="0" smtClean="0"/>
              <a:t>VOCABULAIRE SPECIFIQUE:</a:t>
            </a:r>
          </a:p>
          <a:p>
            <a:pPr marL="68580" indent="0">
              <a:buNone/>
            </a:pPr>
            <a:r>
              <a:rPr lang="fr-FR" sz="2000" dirty="0" smtClean="0"/>
              <a:t>Fonctions:</a:t>
            </a:r>
          </a:p>
          <a:p>
            <a:pPr>
              <a:buFontTx/>
              <a:buChar char="-"/>
            </a:pPr>
            <a:r>
              <a:rPr lang="fr-FR" sz="2000" dirty="0"/>
              <a:t> </a:t>
            </a:r>
            <a:r>
              <a:rPr lang="fr-FR" sz="2000" dirty="0" smtClean="0"/>
              <a:t>é</a:t>
            </a:r>
            <a:r>
              <a:rPr lang="fr-FR" sz="2000" dirty="0" smtClean="0"/>
              <a:t>conomique (bleu)</a:t>
            </a:r>
          </a:p>
          <a:p>
            <a:pPr>
              <a:buFontTx/>
              <a:buChar char="-"/>
            </a:pPr>
            <a:r>
              <a:rPr lang="fr-FR" sz="2000" dirty="0" smtClean="0"/>
              <a:t>Administratif (marron)</a:t>
            </a:r>
          </a:p>
          <a:p>
            <a:pPr>
              <a:buFontTx/>
              <a:buChar char="-"/>
            </a:pPr>
            <a:r>
              <a:rPr lang="fr-FR" sz="2000" dirty="0" smtClean="0"/>
              <a:t>Loisir (vert)</a:t>
            </a:r>
          </a:p>
          <a:p>
            <a:pPr>
              <a:buFontTx/>
              <a:buChar char="-"/>
            </a:pPr>
            <a:r>
              <a:rPr lang="fr-FR" sz="2000" dirty="0" smtClean="0"/>
              <a:t>Communication (rouge)</a:t>
            </a:r>
            <a:endParaRPr lang="fr-FR" sz="2000" dirty="0"/>
          </a:p>
        </p:txBody>
      </p:sp>
      <p:sp>
        <p:nvSpPr>
          <p:cNvPr id="7" name="CuadroTexto 6"/>
          <p:cNvSpPr txBox="1"/>
          <p:nvPr/>
        </p:nvSpPr>
        <p:spPr>
          <a:xfrm>
            <a:off x="5066632" y="122808"/>
            <a:ext cx="1737894" cy="461665"/>
          </a:xfrm>
          <a:prstGeom prst="rect">
            <a:avLst/>
          </a:prstGeom>
          <a:noFill/>
        </p:spPr>
        <p:txBody>
          <a:bodyPr wrap="square" rtlCol="0">
            <a:spAutoFit/>
          </a:bodyPr>
          <a:lstStyle/>
          <a:p>
            <a:r>
              <a:rPr lang="fr-FR" sz="2400" b="1" dirty="0" smtClean="0">
                <a:solidFill>
                  <a:schemeClr val="bg1"/>
                </a:solidFill>
              </a:rPr>
              <a:t>CM1</a:t>
            </a:r>
            <a:endParaRPr lang="fr-FR" sz="2400" b="1" dirty="0">
              <a:solidFill>
                <a:schemeClr val="bg1"/>
              </a:solidFill>
            </a:endParaRPr>
          </a:p>
        </p:txBody>
      </p:sp>
    </p:spTree>
    <p:extLst>
      <p:ext uri="{BB962C8B-B14F-4D97-AF65-F5344CB8AC3E}">
        <p14:creationId xmlns:p14="http://schemas.microsoft.com/office/powerpoint/2010/main" val="39332641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441158" y="775366"/>
            <a:ext cx="8141367" cy="736505"/>
          </a:xfrm>
        </p:spPr>
        <p:txBody>
          <a:bodyPr>
            <a:noAutofit/>
          </a:bodyPr>
          <a:lstStyle/>
          <a:p>
            <a:r>
              <a:rPr lang="fr-FR" sz="2800" dirty="0" smtClean="0"/>
              <a:t>Comment je me rep</a:t>
            </a:r>
            <a:r>
              <a:rPr lang="fr-FR" sz="2800" dirty="0" smtClean="0"/>
              <a:t>ère dans mon quartier proche?</a:t>
            </a:r>
            <a:endParaRPr lang="fr-FR" sz="2800" dirty="0"/>
          </a:p>
        </p:txBody>
      </p:sp>
      <p:sp>
        <p:nvSpPr>
          <p:cNvPr id="5" name="CuadroTexto 4"/>
          <p:cNvSpPr txBox="1"/>
          <p:nvPr/>
        </p:nvSpPr>
        <p:spPr>
          <a:xfrm>
            <a:off x="5066632" y="122808"/>
            <a:ext cx="1737894" cy="461665"/>
          </a:xfrm>
          <a:prstGeom prst="rect">
            <a:avLst/>
          </a:prstGeom>
          <a:noFill/>
        </p:spPr>
        <p:txBody>
          <a:bodyPr wrap="square" rtlCol="0">
            <a:spAutoFit/>
          </a:bodyPr>
          <a:lstStyle/>
          <a:p>
            <a:r>
              <a:rPr lang="fr-FR" sz="2400" b="1" dirty="0" smtClean="0">
                <a:solidFill>
                  <a:schemeClr val="bg1"/>
                </a:solidFill>
              </a:rPr>
              <a:t>CM2</a:t>
            </a:r>
            <a:endParaRPr lang="fr-FR" sz="2400" b="1" dirty="0">
              <a:solidFill>
                <a:schemeClr val="bg1"/>
              </a:solidFill>
            </a:endParaRPr>
          </a:p>
        </p:txBody>
      </p:sp>
      <p:sp>
        <p:nvSpPr>
          <p:cNvPr id="8" name="Marcador de contenido 2"/>
          <p:cNvSpPr>
            <a:spLocks noGrp="1"/>
          </p:cNvSpPr>
          <p:nvPr>
            <p:ph idx="1"/>
          </p:nvPr>
        </p:nvSpPr>
        <p:spPr>
          <a:xfrm>
            <a:off x="642439" y="1629734"/>
            <a:ext cx="7672718" cy="644136"/>
          </a:xfrm>
        </p:spPr>
        <p:txBody>
          <a:bodyPr>
            <a:normAutofit/>
          </a:bodyPr>
          <a:lstStyle/>
          <a:p>
            <a:r>
              <a:rPr lang="fr-FR" sz="1800" dirty="0" smtClean="0"/>
              <a:t>OBJECTIFS: A partir d’une carte et d’une adresse, pouvoir se situer et se rendre sur ce lieu</a:t>
            </a:r>
            <a:endParaRPr lang="fr-FR" sz="1800" dirty="0"/>
          </a:p>
        </p:txBody>
      </p:sp>
      <p:graphicFrame>
        <p:nvGraphicFramePr>
          <p:cNvPr id="9" name="Tabla 8"/>
          <p:cNvGraphicFramePr>
            <a:graphicFrameLocks noGrp="1"/>
          </p:cNvGraphicFramePr>
          <p:nvPr>
            <p:extLst>
              <p:ext uri="{D42A27DB-BD31-4B8C-83A1-F6EECF244321}">
                <p14:modId xmlns:p14="http://schemas.microsoft.com/office/powerpoint/2010/main" val="951564446"/>
              </p:ext>
            </p:extLst>
          </p:nvPr>
        </p:nvGraphicFramePr>
        <p:xfrm>
          <a:off x="602332" y="2406310"/>
          <a:ext cx="7806404" cy="3809470"/>
        </p:xfrm>
        <a:graphic>
          <a:graphicData uri="http://schemas.openxmlformats.org/drawingml/2006/table">
            <a:tbl>
              <a:tblPr firstRow="1" bandRow="1">
                <a:tableStyleId>{5C22544A-7EE6-4342-B048-85BDC9FD1C3A}</a:tableStyleId>
              </a:tblPr>
              <a:tblGrid>
                <a:gridCol w="1924300"/>
                <a:gridCol w="5882104"/>
              </a:tblGrid>
              <a:tr h="435578">
                <a:tc>
                  <a:txBody>
                    <a:bodyPr/>
                    <a:lstStyle/>
                    <a:p>
                      <a:r>
                        <a:rPr lang="fr-FR" dirty="0" smtClean="0"/>
                        <a:t>Etapes</a:t>
                      </a:r>
                      <a:endParaRPr lang="fr-FR" dirty="0"/>
                    </a:p>
                  </a:txBody>
                  <a:tcPr/>
                </a:tc>
                <a:tc>
                  <a:txBody>
                    <a:bodyPr/>
                    <a:lstStyle/>
                    <a:p>
                      <a:endParaRPr lang="fr-FR"/>
                    </a:p>
                  </a:txBody>
                  <a:tcPr/>
                </a:tc>
              </a:tr>
              <a:tr h="1636533">
                <a:tc>
                  <a:txBody>
                    <a:bodyPr/>
                    <a:lstStyle/>
                    <a:p>
                      <a:r>
                        <a:rPr lang="fr-FR" dirty="0" smtClean="0"/>
                        <a:t>Classe</a:t>
                      </a:r>
                      <a:r>
                        <a:rPr lang="fr-FR" baseline="0" dirty="0" smtClean="0"/>
                        <a:t> enti</a:t>
                      </a:r>
                      <a:r>
                        <a:rPr lang="fr-FR" baseline="0" dirty="0" smtClean="0"/>
                        <a:t>ère</a:t>
                      </a:r>
                    </a:p>
                    <a:p>
                      <a:r>
                        <a:rPr lang="fr-FR" baseline="0" dirty="0" smtClean="0"/>
                        <a:t>Groupes</a:t>
                      </a:r>
                      <a:endParaRPr lang="fr-FR" dirty="0"/>
                    </a:p>
                  </a:txBody>
                  <a:tcPr/>
                </a:tc>
                <a:tc>
                  <a:txBody>
                    <a:bodyPr/>
                    <a:lstStyle/>
                    <a:p>
                      <a:r>
                        <a:rPr lang="fr-FR" dirty="0" smtClean="0"/>
                        <a:t>D</a:t>
                      </a:r>
                      <a:r>
                        <a:rPr lang="fr-FR" dirty="0" smtClean="0"/>
                        <a:t>écouvrir</a:t>
                      </a:r>
                      <a:r>
                        <a:rPr lang="fr-FR" baseline="0" dirty="0" smtClean="0"/>
                        <a:t> la carte du quartier et situer l’école</a:t>
                      </a:r>
                    </a:p>
                    <a:p>
                      <a:r>
                        <a:rPr lang="fr-FR" baseline="0" dirty="0" smtClean="0"/>
                        <a:t> Travail d’équipe: Donner des adresses et les repérer sur la carte</a:t>
                      </a:r>
                    </a:p>
                    <a:p>
                      <a:r>
                        <a:rPr lang="fr-FR" baseline="0" dirty="0" smtClean="0"/>
                        <a:t>Support: carte du quartier</a:t>
                      </a:r>
                    </a:p>
                    <a:p>
                      <a:endParaRPr lang="fr-FR" dirty="0"/>
                    </a:p>
                  </a:txBody>
                  <a:tcPr/>
                </a:tc>
              </a:tr>
              <a:tr h="435578">
                <a:tc>
                  <a:txBody>
                    <a:bodyPr/>
                    <a:lstStyle/>
                    <a:p>
                      <a:r>
                        <a:rPr lang="fr-FR" dirty="0" smtClean="0"/>
                        <a:t>Sortie</a:t>
                      </a:r>
                      <a:r>
                        <a:rPr lang="fr-FR" baseline="0" dirty="0" smtClean="0"/>
                        <a:t> p</a:t>
                      </a:r>
                      <a:r>
                        <a:rPr lang="fr-FR" baseline="0" dirty="0" smtClean="0"/>
                        <a:t>édagogique</a:t>
                      </a:r>
                      <a:endParaRPr lang="fr-FR" dirty="0"/>
                    </a:p>
                  </a:txBody>
                  <a:tcPr/>
                </a:tc>
                <a:tc>
                  <a:txBody>
                    <a:bodyPr/>
                    <a:lstStyle/>
                    <a:p>
                      <a:pPr marL="342900" indent="-342900">
                        <a:buAutoNum type="arabicPeriod"/>
                      </a:pPr>
                      <a:r>
                        <a:rPr lang="fr-FR" dirty="0" smtClean="0"/>
                        <a:t>Chaque </a:t>
                      </a:r>
                      <a:r>
                        <a:rPr lang="fr-FR" dirty="0" smtClean="0"/>
                        <a:t>équipe se rend</a:t>
                      </a:r>
                      <a:r>
                        <a:rPr lang="fr-FR" baseline="0" dirty="0" smtClean="0"/>
                        <a:t> sur le lieu désigné </a:t>
                      </a:r>
                    </a:p>
                    <a:p>
                      <a:pPr marL="342900" indent="-342900">
                        <a:buAutoNum type="arabicPeriod"/>
                      </a:pPr>
                      <a:r>
                        <a:rPr lang="fr-FR" baseline="0" dirty="0" smtClean="0"/>
                        <a:t>Observer l’entourage et les balises de l’itinéraire</a:t>
                      </a:r>
                    </a:p>
                    <a:p>
                      <a:pPr marL="342900" indent="-342900">
                        <a:buAutoNum type="arabicPeriod"/>
                      </a:pPr>
                      <a:r>
                        <a:rPr lang="fr-FR" baseline="0" dirty="0" smtClean="0"/>
                        <a:t>Prise de photos des lieux balisés pour mise en commun</a:t>
                      </a:r>
                    </a:p>
                    <a:p>
                      <a:pPr marL="0" indent="0">
                        <a:buNone/>
                      </a:pPr>
                      <a:r>
                        <a:rPr lang="fr-FR" baseline="0" dirty="0" smtClean="0"/>
                        <a:t>Support: carte du quartier + liste des balises à compléter</a:t>
                      </a:r>
                      <a:endParaRPr lang="fr-FR" dirty="0"/>
                    </a:p>
                  </a:txBody>
                  <a:tcPr/>
                </a:tc>
              </a:tr>
            </a:tbl>
          </a:graphicData>
        </a:graphic>
      </p:graphicFrame>
    </p:spTree>
    <p:extLst>
      <p:ext uri="{BB962C8B-B14F-4D97-AF65-F5344CB8AC3E}">
        <p14:creationId xmlns:p14="http://schemas.microsoft.com/office/powerpoint/2010/main" val="730177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49900" y="614946"/>
            <a:ext cx="4183574" cy="730217"/>
          </a:xfrm>
        </p:spPr>
        <p:txBody>
          <a:bodyPr>
            <a:normAutofit/>
          </a:bodyPr>
          <a:lstStyle/>
          <a:p>
            <a:r>
              <a:rPr lang="fr-FR" sz="3200" dirty="0" smtClean="0"/>
              <a:t>Mise en commun</a:t>
            </a:r>
            <a:endParaRPr lang="fr-FR" sz="3200" dirty="0"/>
          </a:p>
        </p:txBody>
      </p:sp>
      <p:sp>
        <p:nvSpPr>
          <p:cNvPr id="5" name="Marcador de contenido 4"/>
          <p:cNvSpPr>
            <a:spLocks noGrp="1"/>
          </p:cNvSpPr>
          <p:nvPr>
            <p:ph sz="quarter" idx="13"/>
          </p:nvPr>
        </p:nvSpPr>
        <p:spPr>
          <a:xfrm>
            <a:off x="735262" y="1345163"/>
            <a:ext cx="4230732" cy="5044942"/>
          </a:xfrm>
        </p:spPr>
        <p:txBody>
          <a:bodyPr>
            <a:normAutofit fontScale="92500" lnSpcReduction="10000"/>
          </a:bodyPr>
          <a:lstStyle/>
          <a:p>
            <a:r>
              <a:rPr lang="fr-FR" sz="2000" dirty="0" smtClean="0"/>
              <a:t>Sur une carte projet</a:t>
            </a:r>
            <a:r>
              <a:rPr lang="fr-FR" sz="2000" dirty="0" smtClean="0"/>
              <a:t>ée, chaque équipe doit tracer en rouge l’itinéraire qu’ils ont suivi</a:t>
            </a:r>
          </a:p>
          <a:p>
            <a:pPr marL="68580" indent="0">
              <a:buNone/>
            </a:pPr>
            <a:endParaRPr lang="fr-FR" sz="2000" dirty="0" smtClean="0"/>
          </a:p>
          <a:p>
            <a:r>
              <a:rPr lang="fr-FR" sz="2000" dirty="0" smtClean="0"/>
              <a:t>Chercher des voies alternatives pour arriver au même lieu </a:t>
            </a:r>
          </a:p>
          <a:p>
            <a:pPr marL="68580" indent="0">
              <a:buNone/>
            </a:pPr>
            <a:endParaRPr lang="fr-FR" sz="2000" dirty="0" smtClean="0"/>
          </a:p>
          <a:p>
            <a:r>
              <a:rPr lang="fr-FR" sz="2000" dirty="0" smtClean="0"/>
              <a:t>Placer les photos sur la carte projetée (situer avec les points cardinaux les lieux par rapport à l’école)</a:t>
            </a:r>
          </a:p>
          <a:p>
            <a:endParaRPr lang="fr-FR" sz="2000" dirty="0" smtClean="0"/>
          </a:p>
          <a:p>
            <a:r>
              <a:rPr lang="fr-FR" sz="2000" dirty="0" smtClean="0"/>
              <a:t>Rédiger des instructions pour pouvoir expliquer l’itinéraire  qu’ils ont suivi (faire un croquis de l’itinéraire à  la main)</a:t>
            </a:r>
          </a:p>
          <a:p>
            <a:pPr marL="68580" indent="0">
              <a:buNone/>
            </a:pPr>
            <a:endParaRPr lang="fr-FR" sz="2000" dirty="0" smtClean="0"/>
          </a:p>
          <a:p>
            <a:endParaRPr lang="fr-FR" sz="2000" dirty="0"/>
          </a:p>
          <a:p>
            <a:endParaRPr lang="fr-FR" sz="2000" dirty="0" smtClean="0"/>
          </a:p>
          <a:p>
            <a:endParaRPr lang="fr-FR" sz="2000" dirty="0" smtClean="0"/>
          </a:p>
          <a:p>
            <a:pPr marL="68580" indent="0">
              <a:buNone/>
            </a:pPr>
            <a:endParaRPr lang="fr-FR" sz="2000" dirty="0"/>
          </a:p>
        </p:txBody>
      </p:sp>
      <p:sp>
        <p:nvSpPr>
          <p:cNvPr id="6" name="Marcador de contenido 5"/>
          <p:cNvSpPr>
            <a:spLocks noGrp="1"/>
          </p:cNvSpPr>
          <p:nvPr>
            <p:ph sz="quarter" idx="14"/>
          </p:nvPr>
        </p:nvSpPr>
        <p:spPr>
          <a:xfrm>
            <a:off x="4965994" y="2193115"/>
            <a:ext cx="3419856" cy="3493008"/>
          </a:xfrm>
        </p:spPr>
        <p:style>
          <a:lnRef idx="2">
            <a:schemeClr val="accent2"/>
          </a:lnRef>
          <a:fillRef idx="1">
            <a:schemeClr val="lt1"/>
          </a:fillRef>
          <a:effectRef idx="0">
            <a:schemeClr val="accent2"/>
          </a:effectRef>
          <a:fontRef idx="minor">
            <a:schemeClr val="dk1"/>
          </a:fontRef>
        </p:style>
        <p:txBody>
          <a:bodyPr>
            <a:normAutofit/>
          </a:bodyPr>
          <a:lstStyle/>
          <a:p>
            <a:pPr marL="68580" indent="0">
              <a:buNone/>
            </a:pPr>
            <a:r>
              <a:rPr lang="fr-FR" sz="2000" dirty="0" smtClean="0"/>
              <a:t>VOCABULAIRE SPECIFIQUE:</a:t>
            </a:r>
          </a:p>
          <a:p>
            <a:pPr marL="68580" indent="0">
              <a:buNone/>
            </a:pPr>
            <a:endParaRPr lang="fr-FR" sz="2000" dirty="0" smtClean="0"/>
          </a:p>
          <a:p>
            <a:pPr>
              <a:buFontTx/>
              <a:buChar char="-"/>
            </a:pPr>
            <a:r>
              <a:rPr lang="fr-FR" sz="2000" dirty="0" smtClean="0"/>
              <a:t>balis</a:t>
            </a:r>
            <a:r>
              <a:rPr lang="fr-FR" sz="2000" dirty="0"/>
              <a:t>e</a:t>
            </a:r>
            <a:endParaRPr lang="fr-FR" sz="2000" dirty="0" smtClean="0"/>
          </a:p>
          <a:p>
            <a:pPr>
              <a:buFontTx/>
              <a:buChar char="-"/>
            </a:pPr>
            <a:r>
              <a:rPr lang="fr-FR" sz="2000" dirty="0" smtClean="0"/>
              <a:t>Points cardinaux</a:t>
            </a:r>
          </a:p>
          <a:p>
            <a:pPr>
              <a:buFontTx/>
              <a:buChar char="-"/>
            </a:pPr>
            <a:r>
              <a:rPr lang="fr-FR" sz="2000" dirty="0" smtClean="0"/>
              <a:t>Itinéraire</a:t>
            </a:r>
          </a:p>
          <a:p>
            <a:pPr>
              <a:buFontTx/>
              <a:buChar char="-"/>
            </a:pPr>
            <a:r>
              <a:rPr lang="fr-FR" sz="2000" dirty="0" smtClean="0"/>
              <a:t>Routes, carrefours, boulevard, avenue</a:t>
            </a:r>
          </a:p>
          <a:p>
            <a:pPr>
              <a:buFontTx/>
              <a:buChar char="-"/>
            </a:pPr>
            <a:r>
              <a:rPr lang="fr-FR" sz="2000" dirty="0" smtClean="0"/>
              <a:t>Immeubles…</a:t>
            </a:r>
            <a:endParaRPr lang="fr-FR" sz="2000" dirty="0"/>
          </a:p>
        </p:txBody>
      </p:sp>
      <p:sp>
        <p:nvSpPr>
          <p:cNvPr id="7" name="CuadroTexto 6"/>
          <p:cNvSpPr txBox="1"/>
          <p:nvPr/>
        </p:nvSpPr>
        <p:spPr>
          <a:xfrm>
            <a:off x="5066632" y="122808"/>
            <a:ext cx="1737894" cy="461665"/>
          </a:xfrm>
          <a:prstGeom prst="rect">
            <a:avLst/>
          </a:prstGeom>
          <a:noFill/>
        </p:spPr>
        <p:txBody>
          <a:bodyPr wrap="square" rtlCol="0">
            <a:spAutoFit/>
          </a:bodyPr>
          <a:lstStyle/>
          <a:p>
            <a:r>
              <a:rPr lang="fr-FR" sz="2400" b="1" dirty="0" smtClean="0">
                <a:solidFill>
                  <a:schemeClr val="bg1"/>
                </a:solidFill>
              </a:rPr>
              <a:t>CM2</a:t>
            </a:r>
            <a:endParaRPr lang="fr-FR" sz="2400" b="1" dirty="0">
              <a:solidFill>
                <a:schemeClr val="bg1"/>
              </a:solidFill>
            </a:endParaRPr>
          </a:p>
        </p:txBody>
      </p:sp>
    </p:spTree>
    <p:extLst>
      <p:ext uri="{BB962C8B-B14F-4D97-AF65-F5344CB8AC3E}">
        <p14:creationId xmlns:p14="http://schemas.microsoft.com/office/powerpoint/2010/main" val="370959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82600" y="139700"/>
            <a:ext cx="8178800" cy="6578600"/>
          </a:xfrm>
          <a:prstGeom prst="rect">
            <a:avLst/>
          </a:prstGeom>
        </p:spPr>
      </p:pic>
      <p:sp>
        <p:nvSpPr>
          <p:cNvPr id="5" name="Elipse 4"/>
          <p:cNvSpPr/>
          <p:nvPr/>
        </p:nvSpPr>
        <p:spPr>
          <a:xfrm>
            <a:off x="3762806" y="1762775"/>
            <a:ext cx="863998" cy="1118808"/>
          </a:xfrm>
          <a:prstGeom prst="ellipse">
            <a:avLst/>
          </a:prstGeom>
          <a:gradFill flip="none" rotWithShape="1">
            <a:gsLst>
              <a:gs pos="0">
                <a:schemeClr val="accent5">
                  <a:tint val="20000"/>
                  <a:satMod val="180000"/>
                  <a:lumMod val="98000"/>
                  <a:alpha val="50000"/>
                </a:schemeClr>
              </a:gs>
              <a:gs pos="40000">
                <a:schemeClr val="accent5">
                  <a:tint val="30000"/>
                  <a:satMod val="260000"/>
                  <a:lumMod val="84000"/>
                  <a:alpha val="50000"/>
                </a:schemeClr>
              </a:gs>
              <a:gs pos="100000">
                <a:schemeClr val="accent5">
                  <a:tint val="100000"/>
                  <a:satMod val="110000"/>
                  <a:lumMod val="100000"/>
                  <a:alpha val="50000"/>
                </a:schemeClr>
              </a:gs>
            </a:gsLst>
            <a:lin ang="5040000" scaled="1"/>
            <a:tileRect/>
          </a:gradFill>
        </p:spPr>
        <p:style>
          <a:lnRef idx="1">
            <a:schemeClr val="accent5"/>
          </a:lnRef>
          <a:fillRef idx="2">
            <a:schemeClr val="accent5"/>
          </a:fillRef>
          <a:effectRef idx="1">
            <a:schemeClr val="accent5"/>
          </a:effectRef>
          <a:fontRef idx="minor">
            <a:schemeClr val="dk1"/>
          </a:fontRef>
        </p:style>
        <p:txBody>
          <a:bodyPr rtlCol="0" anchor="ctr"/>
          <a:lstStyle/>
          <a:p>
            <a:pPr algn="ctr"/>
            <a:r>
              <a:rPr lang="fr-FR" dirty="0" smtClean="0"/>
              <a:t>LFM</a:t>
            </a:r>
            <a:endParaRPr lang="fr-FR" dirty="0"/>
          </a:p>
        </p:txBody>
      </p:sp>
    </p:spTree>
    <p:extLst>
      <p:ext uri="{BB962C8B-B14F-4D97-AF65-F5344CB8AC3E}">
        <p14:creationId xmlns:p14="http://schemas.microsoft.com/office/powerpoint/2010/main" val="34437819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2332" y="571105"/>
            <a:ext cx="8047036" cy="619928"/>
          </a:xfrm>
        </p:spPr>
        <p:txBody>
          <a:bodyPr>
            <a:normAutofit/>
          </a:bodyPr>
          <a:lstStyle/>
          <a:p>
            <a:r>
              <a:rPr lang="fr-FR" sz="2400" dirty="0" smtClean="0"/>
              <a:t>Comment fonctionne mon espace proche</a:t>
            </a:r>
            <a:r>
              <a:rPr lang="fr-FR" sz="2400" dirty="0" smtClean="0"/>
              <a:t>?</a:t>
            </a:r>
            <a:endParaRPr lang="fr-FR" sz="2400" dirty="0"/>
          </a:p>
        </p:txBody>
      </p:sp>
      <p:sp>
        <p:nvSpPr>
          <p:cNvPr id="3" name="Marcador de contenido 2"/>
          <p:cNvSpPr>
            <a:spLocks noGrp="1"/>
          </p:cNvSpPr>
          <p:nvPr>
            <p:ph idx="1"/>
          </p:nvPr>
        </p:nvSpPr>
        <p:spPr>
          <a:xfrm>
            <a:off x="736018" y="1187339"/>
            <a:ext cx="7672718" cy="644136"/>
          </a:xfrm>
        </p:spPr>
        <p:txBody>
          <a:bodyPr>
            <a:normAutofit/>
          </a:bodyPr>
          <a:lstStyle/>
          <a:p>
            <a:r>
              <a:rPr lang="fr-FR" sz="1800" dirty="0" smtClean="0"/>
              <a:t>OBJECTIFS: conna</a:t>
            </a:r>
            <a:r>
              <a:rPr lang="fr-FR" sz="1800" dirty="0" smtClean="0"/>
              <a:t>ître et comprendre mon espace proche</a:t>
            </a:r>
            <a:endParaRPr lang="fr-FR" sz="1800" dirty="0"/>
          </a:p>
        </p:txBody>
      </p:sp>
      <p:sp>
        <p:nvSpPr>
          <p:cNvPr id="4" name="CuadroTexto 3"/>
          <p:cNvSpPr txBox="1"/>
          <p:nvPr/>
        </p:nvSpPr>
        <p:spPr>
          <a:xfrm>
            <a:off x="5066632" y="122808"/>
            <a:ext cx="1737894" cy="461665"/>
          </a:xfrm>
          <a:prstGeom prst="rect">
            <a:avLst/>
          </a:prstGeom>
          <a:noFill/>
        </p:spPr>
        <p:txBody>
          <a:bodyPr wrap="square" rtlCol="0">
            <a:spAutoFit/>
          </a:bodyPr>
          <a:lstStyle/>
          <a:p>
            <a:r>
              <a:rPr lang="fr-FR" sz="2400" b="1" dirty="0" smtClean="0">
                <a:solidFill>
                  <a:schemeClr val="bg1"/>
                </a:solidFill>
              </a:rPr>
              <a:t>6</a:t>
            </a:r>
            <a:r>
              <a:rPr lang="fr-FR" sz="2400" b="1" dirty="0" smtClean="0">
                <a:solidFill>
                  <a:schemeClr val="bg1"/>
                </a:solidFill>
              </a:rPr>
              <a:t>ème</a:t>
            </a:r>
            <a:endParaRPr lang="fr-FR" sz="2400" b="1" dirty="0">
              <a:solidFill>
                <a:schemeClr val="bg1"/>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2617143363"/>
              </p:ext>
            </p:extLst>
          </p:nvPr>
        </p:nvGraphicFramePr>
        <p:xfrm>
          <a:off x="602332" y="1899328"/>
          <a:ext cx="7806404" cy="4471998"/>
        </p:xfrm>
        <a:graphic>
          <a:graphicData uri="http://schemas.openxmlformats.org/drawingml/2006/table">
            <a:tbl>
              <a:tblPr firstRow="1" bandRow="1">
                <a:tableStyleId>{5C22544A-7EE6-4342-B048-85BDC9FD1C3A}</a:tableStyleId>
              </a:tblPr>
              <a:tblGrid>
                <a:gridCol w="1924300"/>
                <a:gridCol w="5882104"/>
              </a:tblGrid>
              <a:tr h="435578">
                <a:tc>
                  <a:txBody>
                    <a:bodyPr/>
                    <a:lstStyle/>
                    <a:p>
                      <a:r>
                        <a:rPr lang="fr-FR" dirty="0" smtClean="0"/>
                        <a:t>Etapes</a:t>
                      </a:r>
                      <a:endParaRPr lang="fr-FR" dirty="0"/>
                    </a:p>
                  </a:txBody>
                  <a:tcPr/>
                </a:tc>
                <a:tc>
                  <a:txBody>
                    <a:bodyPr/>
                    <a:lstStyle/>
                    <a:p>
                      <a:endParaRPr lang="fr-FR"/>
                    </a:p>
                  </a:txBody>
                  <a:tcPr/>
                </a:tc>
              </a:tr>
              <a:tr h="1476100">
                <a:tc>
                  <a:txBody>
                    <a:bodyPr/>
                    <a:lstStyle/>
                    <a:p>
                      <a:r>
                        <a:rPr lang="fr-FR" dirty="0" smtClean="0"/>
                        <a:t>Exercice</a:t>
                      </a:r>
                      <a:r>
                        <a:rPr lang="fr-FR" baseline="0" dirty="0" smtClean="0"/>
                        <a:t> collectif bas</a:t>
                      </a:r>
                      <a:r>
                        <a:rPr lang="fr-FR" baseline="0" dirty="0" smtClean="0"/>
                        <a:t>é sur le repérage</a:t>
                      </a:r>
                    </a:p>
                    <a:p>
                      <a:r>
                        <a:rPr lang="fr-FR" baseline="0" dirty="0" smtClean="0"/>
                        <a:t>Salle info (binôme)</a:t>
                      </a:r>
                      <a:endParaRPr lang="fr-FR" dirty="0"/>
                    </a:p>
                  </a:txBody>
                  <a:tcPr/>
                </a:tc>
                <a:tc>
                  <a:txBody>
                    <a:bodyPr/>
                    <a:lstStyle/>
                    <a:p>
                      <a:r>
                        <a:rPr lang="fr-FR" dirty="0" smtClean="0"/>
                        <a:t>Utiliser Google </a:t>
                      </a:r>
                      <a:r>
                        <a:rPr lang="fr-FR" dirty="0" err="1" smtClean="0"/>
                        <a:t>earth</a:t>
                      </a:r>
                      <a:r>
                        <a:rPr lang="fr-FR" dirty="0" smtClean="0"/>
                        <a:t>, trouver</a:t>
                      </a:r>
                      <a:r>
                        <a:rPr lang="fr-FR" baseline="0" dirty="0" smtClean="0"/>
                        <a:t> son </a:t>
                      </a:r>
                      <a:r>
                        <a:rPr lang="fr-FR" baseline="0" dirty="0" smtClean="0"/>
                        <a:t>école en tapant l’adresse. Tracer sur un plan l’itinéraire donné par le professeur </a:t>
                      </a:r>
                    </a:p>
                    <a:p>
                      <a:r>
                        <a:rPr lang="fr-FR" baseline="0" dirty="0" smtClean="0"/>
                        <a:t>Supports: ordinateur + </a:t>
                      </a:r>
                      <a:r>
                        <a:rPr lang="fr-FR" baseline="0" dirty="0" err="1" smtClean="0"/>
                        <a:t>google</a:t>
                      </a:r>
                      <a:r>
                        <a:rPr lang="fr-FR" baseline="0" dirty="0" smtClean="0"/>
                        <a:t> </a:t>
                      </a:r>
                      <a:r>
                        <a:rPr lang="fr-FR" baseline="0" dirty="0" err="1" smtClean="0"/>
                        <a:t>earth</a:t>
                      </a:r>
                      <a:r>
                        <a:rPr lang="fr-FR" baseline="0" dirty="0" smtClean="0"/>
                        <a:t> + plan</a:t>
                      </a:r>
                      <a:endParaRPr lang="fr-FR" dirty="0"/>
                    </a:p>
                  </a:txBody>
                  <a:tcPr/>
                </a:tc>
              </a:tr>
              <a:tr h="435578">
                <a:tc>
                  <a:txBody>
                    <a:bodyPr/>
                    <a:lstStyle/>
                    <a:p>
                      <a:r>
                        <a:rPr lang="fr-FR" dirty="0" smtClean="0"/>
                        <a:t>Sortie p</a:t>
                      </a:r>
                      <a:r>
                        <a:rPr lang="fr-FR" dirty="0" smtClean="0"/>
                        <a:t>édagogique, par équipes de 3 ou 4</a:t>
                      </a:r>
                      <a:endParaRPr lang="fr-FR" dirty="0"/>
                    </a:p>
                  </a:txBody>
                  <a:tcPr/>
                </a:tc>
                <a:tc>
                  <a:txBody>
                    <a:bodyPr/>
                    <a:lstStyle/>
                    <a:p>
                      <a:pPr marL="342900" indent="-342900">
                        <a:buAutoNum type="arabicPeriod"/>
                      </a:pPr>
                      <a:r>
                        <a:rPr lang="fr-FR" dirty="0" smtClean="0"/>
                        <a:t>Chaque </a:t>
                      </a:r>
                      <a:r>
                        <a:rPr lang="fr-FR" dirty="0" smtClean="0"/>
                        <a:t>équipe doit tracer un itinéraire différent de celui des autres sur un plan</a:t>
                      </a:r>
                      <a:endParaRPr lang="fr-FR" baseline="0" dirty="0" smtClean="0"/>
                    </a:p>
                    <a:p>
                      <a:pPr marL="342900" indent="-342900">
                        <a:buAutoNum type="arabicPeriod"/>
                      </a:pPr>
                      <a:r>
                        <a:rPr lang="fr-FR" baseline="0" dirty="0" smtClean="0"/>
                        <a:t>Les élèves suivent leur itinéraire, prennent des photos et répondent à un questionnaire lors de leur sortie de repérage </a:t>
                      </a:r>
                    </a:p>
                    <a:p>
                      <a:pPr marL="342900" indent="-342900">
                        <a:buAutoNum type="arabicPeriod"/>
                      </a:pPr>
                      <a:r>
                        <a:rPr lang="fr-FR" baseline="0" dirty="0" smtClean="0"/>
                        <a:t>Ils doivent repérer quelles sont les différentes activités qui les entoure</a:t>
                      </a:r>
                    </a:p>
                    <a:p>
                      <a:pPr marL="0" indent="0">
                        <a:buNone/>
                      </a:pPr>
                      <a:r>
                        <a:rPr lang="fr-FR" baseline="0" dirty="0" smtClean="0"/>
                        <a:t>Supports: questionnaire + plan</a:t>
                      </a:r>
                    </a:p>
                    <a:p>
                      <a:endParaRPr lang="fr-FR" dirty="0"/>
                    </a:p>
                  </a:txBody>
                  <a:tcPr/>
                </a:tc>
              </a:tr>
            </a:tbl>
          </a:graphicData>
        </a:graphic>
      </p:graphicFrame>
    </p:spTree>
    <p:extLst>
      <p:ext uri="{BB962C8B-B14F-4D97-AF65-F5344CB8AC3E}">
        <p14:creationId xmlns:p14="http://schemas.microsoft.com/office/powerpoint/2010/main" val="4961613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18487" y="776064"/>
            <a:ext cx="7285124" cy="5661286"/>
          </a:xfrm>
          <a:prstGeom prst="rect">
            <a:avLst/>
          </a:prstGeom>
        </p:spPr>
      </p:pic>
      <p:sp>
        <p:nvSpPr>
          <p:cNvPr id="5" name="CuadroTexto 4"/>
          <p:cNvSpPr txBox="1"/>
          <p:nvPr/>
        </p:nvSpPr>
        <p:spPr>
          <a:xfrm>
            <a:off x="5016505" y="89384"/>
            <a:ext cx="1737894" cy="461665"/>
          </a:xfrm>
          <a:prstGeom prst="rect">
            <a:avLst/>
          </a:prstGeom>
          <a:noFill/>
        </p:spPr>
        <p:txBody>
          <a:bodyPr wrap="square" rtlCol="0">
            <a:spAutoFit/>
          </a:bodyPr>
          <a:lstStyle/>
          <a:p>
            <a:r>
              <a:rPr lang="fr-FR" sz="2400" b="1" dirty="0" smtClean="0">
                <a:solidFill>
                  <a:schemeClr val="bg1"/>
                </a:solidFill>
              </a:rPr>
              <a:t>6</a:t>
            </a:r>
            <a:r>
              <a:rPr lang="fr-FR" sz="2400" b="1" dirty="0" smtClean="0">
                <a:solidFill>
                  <a:schemeClr val="bg1"/>
                </a:solidFill>
              </a:rPr>
              <a:t>ème</a:t>
            </a:r>
            <a:endParaRPr lang="fr-FR" sz="2400" b="1" dirty="0">
              <a:solidFill>
                <a:schemeClr val="bg1"/>
              </a:solidFill>
            </a:endParaRPr>
          </a:p>
        </p:txBody>
      </p:sp>
    </p:spTree>
    <p:extLst>
      <p:ext uri="{BB962C8B-B14F-4D97-AF65-F5344CB8AC3E}">
        <p14:creationId xmlns:p14="http://schemas.microsoft.com/office/powerpoint/2010/main" val="424558060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49900" y="427794"/>
            <a:ext cx="4183574" cy="730217"/>
          </a:xfrm>
        </p:spPr>
        <p:txBody>
          <a:bodyPr>
            <a:normAutofit/>
          </a:bodyPr>
          <a:lstStyle/>
          <a:p>
            <a:r>
              <a:rPr lang="fr-FR" sz="3200" dirty="0" smtClean="0"/>
              <a:t>Mise en commun</a:t>
            </a:r>
            <a:endParaRPr lang="fr-FR" sz="3200" dirty="0"/>
          </a:p>
        </p:txBody>
      </p:sp>
      <p:sp>
        <p:nvSpPr>
          <p:cNvPr id="5" name="Marcador de contenido 4"/>
          <p:cNvSpPr>
            <a:spLocks noGrp="1"/>
          </p:cNvSpPr>
          <p:nvPr>
            <p:ph sz="quarter" idx="13"/>
          </p:nvPr>
        </p:nvSpPr>
        <p:spPr>
          <a:xfrm>
            <a:off x="561474" y="1158011"/>
            <a:ext cx="4404520" cy="5232094"/>
          </a:xfrm>
        </p:spPr>
        <p:txBody>
          <a:bodyPr>
            <a:normAutofit fontScale="77500" lnSpcReduction="20000"/>
          </a:bodyPr>
          <a:lstStyle/>
          <a:p>
            <a:r>
              <a:rPr lang="fr-FR" sz="2000" dirty="0" smtClean="0"/>
              <a:t>Projection des photos prises par les </a:t>
            </a:r>
            <a:r>
              <a:rPr lang="fr-FR" sz="2000" dirty="0" smtClean="0"/>
              <a:t>élèves </a:t>
            </a:r>
          </a:p>
          <a:p>
            <a:pPr marL="68580" indent="0">
              <a:buNone/>
            </a:pPr>
            <a:endParaRPr lang="fr-FR" sz="2000" dirty="0" smtClean="0"/>
          </a:p>
          <a:p>
            <a:r>
              <a:rPr lang="fr-FR" sz="2000" dirty="0" smtClean="0"/>
              <a:t>Classement des photos dans un tableau selon les fonctions de chaque espace (économique, habitat, …)</a:t>
            </a:r>
          </a:p>
          <a:p>
            <a:pPr marL="68580" indent="0">
              <a:buNone/>
            </a:pPr>
            <a:endParaRPr lang="fr-FR" sz="2000" dirty="0" smtClean="0"/>
          </a:p>
          <a:p>
            <a:r>
              <a:rPr lang="fr-FR" sz="2000" dirty="0" smtClean="0"/>
              <a:t>Trace écrite: comment qualifier mon espace proche ?</a:t>
            </a:r>
          </a:p>
          <a:p>
            <a:endParaRPr lang="fr-FR" sz="2000" dirty="0" smtClean="0"/>
          </a:p>
          <a:p>
            <a:r>
              <a:rPr lang="fr-FR" sz="2000" dirty="0" smtClean="0"/>
              <a:t>A partir d’une photo prise par le professeur: réaliser un croquis simple de paysage </a:t>
            </a:r>
          </a:p>
          <a:p>
            <a:endParaRPr lang="fr-FR" sz="2000" dirty="0" smtClean="0"/>
          </a:p>
          <a:p>
            <a:r>
              <a:rPr lang="fr-FR" sz="2000" dirty="0" smtClean="0"/>
              <a:t>Sortir de l’espace proche grâce à 4 cartes qui nous amènent jusqu’au planisphère et aux grands repères géographique</a:t>
            </a:r>
          </a:p>
          <a:p>
            <a:pPr marL="68580" indent="0">
              <a:buNone/>
            </a:pPr>
            <a:endParaRPr lang="fr-FR" sz="2000" dirty="0" smtClean="0"/>
          </a:p>
          <a:p>
            <a:r>
              <a:rPr lang="fr-FR" sz="2000" dirty="0" smtClean="0"/>
              <a:t>SOCIALES: découverte des repères géographiques (climat, relief, situation)</a:t>
            </a:r>
          </a:p>
          <a:p>
            <a:endParaRPr lang="fr-FR" sz="2000" dirty="0"/>
          </a:p>
          <a:p>
            <a:endParaRPr lang="fr-FR" sz="2000" dirty="0" smtClean="0"/>
          </a:p>
          <a:p>
            <a:endParaRPr lang="fr-FR" sz="2000" dirty="0" smtClean="0"/>
          </a:p>
          <a:p>
            <a:pPr marL="68580" indent="0">
              <a:buNone/>
            </a:pPr>
            <a:endParaRPr lang="fr-FR" sz="2000" dirty="0"/>
          </a:p>
        </p:txBody>
      </p:sp>
      <p:sp>
        <p:nvSpPr>
          <p:cNvPr id="6" name="Marcador de contenido 5"/>
          <p:cNvSpPr>
            <a:spLocks noGrp="1"/>
          </p:cNvSpPr>
          <p:nvPr>
            <p:ph sz="quarter" idx="14"/>
          </p:nvPr>
        </p:nvSpPr>
        <p:spPr>
          <a:xfrm>
            <a:off x="5067862" y="1939115"/>
            <a:ext cx="3419856" cy="3493008"/>
          </a:xfrm>
        </p:spPr>
        <p:style>
          <a:lnRef idx="2">
            <a:schemeClr val="accent2"/>
          </a:lnRef>
          <a:fillRef idx="1">
            <a:schemeClr val="lt1"/>
          </a:fillRef>
          <a:effectRef idx="0">
            <a:schemeClr val="accent2"/>
          </a:effectRef>
          <a:fontRef idx="minor">
            <a:schemeClr val="dk1"/>
          </a:fontRef>
        </p:style>
        <p:txBody>
          <a:bodyPr>
            <a:normAutofit/>
          </a:bodyPr>
          <a:lstStyle/>
          <a:p>
            <a:pPr marL="68580" indent="0">
              <a:buNone/>
            </a:pPr>
            <a:r>
              <a:rPr lang="fr-FR" sz="2000" dirty="0" smtClean="0"/>
              <a:t>VOCABULAIRE SPECIFIQUE:</a:t>
            </a:r>
          </a:p>
          <a:p>
            <a:pPr marL="68580" indent="0">
              <a:buNone/>
            </a:pPr>
            <a:endParaRPr lang="fr-FR" sz="2000" dirty="0" smtClean="0"/>
          </a:p>
          <a:p>
            <a:pPr>
              <a:buFontTx/>
              <a:buChar char="-"/>
            </a:pPr>
            <a:r>
              <a:rPr lang="fr-FR" sz="2000" dirty="0"/>
              <a:t> </a:t>
            </a:r>
            <a:r>
              <a:rPr lang="fr-FR" sz="2000" dirty="0" smtClean="0"/>
              <a:t>Fonctions: habitat vertical ou horizontal, axes de communications, loisirs, politique, économique</a:t>
            </a:r>
          </a:p>
          <a:p>
            <a:pPr>
              <a:buFontTx/>
              <a:buChar char="-"/>
            </a:pPr>
            <a:r>
              <a:rPr lang="fr-FR" sz="2000" dirty="0" smtClean="0"/>
              <a:t>contraste</a:t>
            </a:r>
          </a:p>
          <a:p>
            <a:pPr>
              <a:buFontTx/>
              <a:buChar char="-"/>
            </a:pPr>
            <a:endParaRPr lang="fr-FR" sz="2000" dirty="0"/>
          </a:p>
        </p:txBody>
      </p:sp>
      <p:sp>
        <p:nvSpPr>
          <p:cNvPr id="7" name="CuadroTexto 6"/>
          <p:cNvSpPr txBox="1"/>
          <p:nvPr/>
        </p:nvSpPr>
        <p:spPr>
          <a:xfrm>
            <a:off x="5066632" y="122808"/>
            <a:ext cx="1737894" cy="461665"/>
          </a:xfrm>
          <a:prstGeom prst="rect">
            <a:avLst/>
          </a:prstGeom>
          <a:noFill/>
        </p:spPr>
        <p:txBody>
          <a:bodyPr wrap="square" rtlCol="0">
            <a:spAutoFit/>
          </a:bodyPr>
          <a:lstStyle/>
          <a:p>
            <a:r>
              <a:rPr lang="fr-FR" sz="2400" b="1" dirty="0" smtClean="0">
                <a:solidFill>
                  <a:schemeClr val="bg1"/>
                </a:solidFill>
              </a:rPr>
              <a:t>6</a:t>
            </a:r>
            <a:r>
              <a:rPr lang="fr-FR" sz="2400" b="1" dirty="0" smtClean="0">
                <a:solidFill>
                  <a:schemeClr val="bg1"/>
                </a:solidFill>
              </a:rPr>
              <a:t>ème</a:t>
            </a:r>
            <a:endParaRPr lang="fr-FR" sz="2400" b="1" dirty="0">
              <a:solidFill>
                <a:schemeClr val="bg1"/>
              </a:solidFill>
            </a:endParaRPr>
          </a:p>
        </p:txBody>
      </p:sp>
    </p:spTree>
    <p:extLst>
      <p:ext uri="{BB962C8B-B14F-4D97-AF65-F5344CB8AC3E}">
        <p14:creationId xmlns:p14="http://schemas.microsoft.com/office/powerpoint/2010/main" val="64722893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Marcador">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188</TotalTime>
  <Words>643</Words>
  <Application>Microsoft Macintosh PowerPoint</Application>
  <PresentationFormat>Presentación en pantalla (4:3)</PresentationFormat>
  <Paragraphs>99</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Austin</vt:lpstr>
      <vt:lpstr>Territoires de proximité</vt:lpstr>
      <vt:lpstr>Comment je me repère dans mon établissement?</vt:lpstr>
      <vt:lpstr>Mise en commun</vt:lpstr>
      <vt:lpstr>Comment je me repère dans mon quartier proche?</vt:lpstr>
      <vt:lpstr>Mise en commun</vt:lpstr>
      <vt:lpstr>Presentación de PowerPoint</vt:lpstr>
      <vt:lpstr>Comment fonctionne mon espace proche?</vt:lpstr>
      <vt:lpstr>Presentación de PowerPoint</vt:lpstr>
      <vt:lpstr>Mise en commun</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Julie Mathieu</dc:creator>
  <cp:lastModifiedBy>Julie Mathieu</cp:lastModifiedBy>
  <cp:revision>12</cp:revision>
  <dcterms:created xsi:type="dcterms:W3CDTF">2015-03-24T16:32:14Z</dcterms:created>
  <dcterms:modified xsi:type="dcterms:W3CDTF">2015-03-24T19:40:17Z</dcterms:modified>
</cp:coreProperties>
</file>