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6" r:id="rId8"/>
    <p:sldId id="267" r:id="rId9"/>
    <p:sldId id="265" r:id="rId10"/>
    <p:sldId id="264" r:id="rId11"/>
    <p:sldId id="263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B473A-3A23-4B6D-85EA-1C2644DCA65D}" type="datetimeFigureOut">
              <a:rPr lang="es-ES" smtClean="0"/>
              <a:pPr/>
              <a:t>25/03/2015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9F83-0104-42CC-934D-632D2C5CFA5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B473A-3A23-4B6D-85EA-1C2644DCA65D}" type="datetimeFigureOut">
              <a:rPr lang="es-ES" smtClean="0"/>
              <a:pPr/>
              <a:t>25/03/2015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9F83-0104-42CC-934D-632D2C5CFA5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B473A-3A23-4B6D-85EA-1C2644DCA65D}" type="datetimeFigureOut">
              <a:rPr lang="es-ES" smtClean="0"/>
              <a:pPr/>
              <a:t>25/03/2015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9F83-0104-42CC-934D-632D2C5CFA5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B473A-3A23-4B6D-85EA-1C2644DCA65D}" type="datetimeFigureOut">
              <a:rPr lang="es-ES" smtClean="0"/>
              <a:pPr/>
              <a:t>25/03/2015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9F83-0104-42CC-934D-632D2C5CFA5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B473A-3A23-4B6D-85EA-1C2644DCA65D}" type="datetimeFigureOut">
              <a:rPr lang="es-ES" smtClean="0"/>
              <a:pPr/>
              <a:t>25/03/2015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9F83-0104-42CC-934D-632D2C5CFA5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B473A-3A23-4B6D-85EA-1C2644DCA65D}" type="datetimeFigureOut">
              <a:rPr lang="es-ES" smtClean="0"/>
              <a:pPr/>
              <a:t>25/03/2015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9F83-0104-42CC-934D-632D2C5CFA5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B473A-3A23-4B6D-85EA-1C2644DCA65D}" type="datetimeFigureOut">
              <a:rPr lang="es-ES" smtClean="0"/>
              <a:pPr/>
              <a:t>25/03/2015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9F83-0104-42CC-934D-632D2C5CFA5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B473A-3A23-4B6D-85EA-1C2644DCA65D}" type="datetimeFigureOut">
              <a:rPr lang="es-ES" smtClean="0"/>
              <a:pPr/>
              <a:t>25/03/2015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9F83-0104-42CC-934D-632D2C5CFA5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B473A-3A23-4B6D-85EA-1C2644DCA65D}" type="datetimeFigureOut">
              <a:rPr lang="es-ES" smtClean="0"/>
              <a:pPr/>
              <a:t>25/03/2015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9F83-0104-42CC-934D-632D2C5CFA5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B473A-3A23-4B6D-85EA-1C2644DCA65D}" type="datetimeFigureOut">
              <a:rPr lang="es-ES" smtClean="0"/>
              <a:pPr/>
              <a:t>25/03/2015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9F83-0104-42CC-934D-632D2C5CFA5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B473A-3A23-4B6D-85EA-1C2644DCA65D}" type="datetimeFigureOut">
              <a:rPr lang="es-ES" smtClean="0"/>
              <a:pPr/>
              <a:t>25/03/2015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9F83-0104-42CC-934D-632D2C5CFA5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B473A-3A23-4B6D-85EA-1C2644DCA65D}" type="datetimeFigureOut">
              <a:rPr lang="es-ES" smtClean="0"/>
              <a:pPr/>
              <a:t>25/03/2015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C9F83-0104-42CC-934D-632D2C5CFA5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err="1" smtClean="0"/>
              <a:t>Habiter</a:t>
            </a:r>
            <a:r>
              <a:rPr lang="es-ES_tradnl" dirty="0" smtClean="0"/>
              <a:t> les </a:t>
            </a:r>
            <a:r>
              <a:rPr lang="es-ES_tradnl" dirty="0" err="1" smtClean="0"/>
              <a:t>littoraux</a:t>
            </a:r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sz="2400" dirty="0" smtClean="0"/>
              <a:t>à </a:t>
            </a:r>
            <a:r>
              <a:rPr lang="es-ES_tradnl" sz="2400" dirty="0" err="1" smtClean="0"/>
              <a:t>travers</a:t>
            </a:r>
            <a:r>
              <a:rPr lang="es-ES_tradnl" sz="2400" dirty="0" smtClean="0"/>
              <a:t> la </a:t>
            </a:r>
            <a:r>
              <a:rPr lang="es-ES_tradnl" sz="2400" dirty="0" err="1" smtClean="0"/>
              <a:t>découverte</a:t>
            </a:r>
            <a:r>
              <a:rPr lang="es-ES_tradnl" sz="2400" dirty="0" smtClean="0"/>
              <a:t> du </a:t>
            </a:r>
            <a:r>
              <a:rPr lang="es-ES_tradnl" sz="2400" dirty="0" err="1" smtClean="0"/>
              <a:t>pays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d’accueil</a:t>
            </a:r>
            <a:r>
              <a:rPr lang="es-ES_tradnl" sz="2400" dirty="0" smtClean="0"/>
              <a:t> : le </a:t>
            </a:r>
            <a:r>
              <a:rPr lang="es-ES_tradnl" sz="2400" dirty="0" err="1" smtClean="0"/>
              <a:t>Panama</a:t>
            </a:r>
            <a:endParaRPr lang="es-ES" sz="2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_tradnl" sz="2800" b="1" dirty="0" err="1" smtClean="0"/>
              <a:t>Projet</a:t>
            </a:r>
            <a:r>
              <a:rPr lang="es-ES_tradnl" sz="2800" b="1" dirty="0" smtClean="0"/>
              <a:t> inter-</a:t>
            </a:r>
            <a:r>
              <a:rPr lang="es-ES_tradnl" sz="2800" b="1" dirty="0" err="1" smtClean="0"/>
              <a:t>degrés</a:t>
            </a:r>
            <a:r>
              <a:rPr lang="es-ES_tradnl" sz="2800" b="1" dirty="0" smtClean="0"/>
              <a:t> CM1, CM2, </a:t>
            </a:r>
            <a:r>
              <a:rPr lang="es-ES_tradnl" sz="2800" b="1" dirty="0" err="1" smtClean="0"/>
              <a:t>Sixièmes</a:t>
            </a:r>
            <a:endParaRPr lang="es-ES_tradnl" sz="2800" b="1" dirty="0"/>
          </a:p>
          <a:p>
            <a:endParaRPr lang="es-ES_tradnl" sz="1900" dirty="0" smtClean="0"/>
          </a:p>
          <a:p>
            <a:r>
              <a:rPr lang="es-ES_tradnl" sz="1900" dirty="0" smtClean="0"/>
              <a:t>Equipe </a:t>
            </a:r>
            <a:r>
              <a:rPr lang="es-ES_tradnl" sz="1900" dirty="0" err="1" smtClean="0"/>
              <a:t>d’enseignants</a:t>
            </a:r>
            <a:r>
              <a:rPr lang="es-ES_tradnl" sz="1900" dirty="0" smtClean="0"/>
              <a:t>, </a:t>
            </a:r>
            <a:r>
              <a:rPr lang="es-ES_tradnl" sz="1900" dirty="0" err="1" smtClean="0"/>
              <a:t>lycée</a:t>
            </a:r>
            <a:r>
              <a:rPr lang="es-ES_tradnl" sz="1900" dirty="0" smtClean="0"/>
              <a:t> Paul Gauguin </a:t>
            </a:r>
            <a:r>
              <a:rPr lang="es-ES_tradnl" sz="1900" dirty="0" err="1" smtClean="0"/>
              <a:t>Panama</a:t>
            </a:r>
            <a:endParaRPr lang="es-ES" sz="19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Mangrove</a:t>
            </a:r>
            <a:r>
              <a:rPr lang="es-ES_tradnl" dirty="0" smtClean="0"/>
              <a:t> à San Carlos</a:t>
            </a: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" name="6 Marcador de posición de imagen" descr="mang.pn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64" r="64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Projet</a:t>
            </a:r>
            <a:r>
              <a:rPr lang="es-ES_tradnl" dirty="0" smtClean="0"/>
              <a:t> </a:t>
            </a:r>
            <a:r>
              <a:rPr lang="es-ES_tradnl" dirty="0" err="1" smtClean="0"/>
              <a:t>immobilier</a:t>
            </a:r>
            <a:r>
              <a:rPr lang="es-ES_tradnl" dirty="0" smtClean="0"/>
              <a:t>, San Carlos</a:t>
            </a: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9458" name="Picture 2" descr="Resultado de imagen para san carlos panama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636" r="563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Objectifs</a:t>
            </a:r>
            <a:r>
              <a:rPr lang="es-ES_tradnl" dirty="0" smtClean="0"/>
              <a:t> </a:t>
            </a:r>
            <a:r>
              <a:rPr lang="es-ES_tradnl" dirty="0" err="1" smtClean="0"/>
              <a:t>communs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ES_tradnl" sz="1800" dirty="0" smtClean="0"/>
          </a:p>
          <a:p>
            <a:endParaRPr lang="es-ES_tradnl" sz="1800" dirty="0"/>
          </a:p>
          <a:p>
            <a:endParaRPr lang="es-ES_tradnl" sz="1800" dirty="0" smtClean="0"/>
          </a:p>
          <a:p>
            <a:r>
              <a:rPr lang="es-ES_tradnl" sz="1800" dirty="0" err="1" smtClean="0"/>
              <a:t>Maîtrise</a:t>
            </a:r>
            <a:r>
              <a:rPr lang="es-ES_tradnl" sz="1800" dirty="0" smtClean="0"/>
              <a:t> du </a:t>
            </a:r>
            <a:r>
              <a:rPr lang="es-ES_tradnl" sz="1800" dirty="0" err="1" smtClean="0"/>
              <a:t>document</a:t>
            </a:r>
            <a:r>
              <a:rPr lang="es-ES_tradnl" sz="1800" dirty="0" smtClean="0"/>
              <a:t> </a:t>
            </a:r>
            <a:r>
              <a:rPr lang="es-ES_tradnl" sz="1800" dirty="0" err="1" smtClean="0"/>
              <a:t>cartographique</a:t>
            </a:r>
            <a:endParaRPr lang="es-ES_tradnl" sz="1800" dirty="0" smtClean="0"/>
          </a:p>
          <a:p>
            <a:r>
              <a:rPr lang="es-ES_tradnl" sz="1800" dirty="0" err="1" smtClean="0"/>
              <a:t>Savoirs</a:t>
            </a:r>
            <a:r>
              <a:rPr lang="es-ES_tradnl" sz="1800" dirty="0" smtClean="0"/>
              <a:t>  </a:t>
            </a:r>
            <a:r>
              <a:rPr lang="es-ES_tradnl" sz="1800" dirty="0" err="1" smtClean="0"/>
              <a:t>tels</a:t>
            </a:r>
            <a:r>
              <a:rPr lang="es-ES_tradnl" sz="1800" dirty="0" smtClean="0"/>
              <a:t> que </a:t>
            </a:r>
            <a:r>
              <a:rPr lang="es-ES_tradnl" sz="1800" dirty="0" err="1" smtClean="0"/>
              <a:t>repérage</a:t>
            </a:r>
            <a:r>
              <a:rPr lang="es-ES_tradnl" sz="1800" dirty="0" smtClean="0"/>
              <a:t>, </a:t>
            </a:r>
            <a:r>
              <a:rPr lang="es-ES_tradnl" sz="1800" dirty="0" err="1" smtClean="0"/>
              <a:t>situation</a:t>
            </a:r>
            <a:r>
              <a:rPr lang="es-ES_tradnl" sz="1800" dirty="0" smtClean="0"/>
              <a:t> et </a:t>
            </a:r>
            <a:r>
              <a:rPr lang="es-ES_tradnl" sz="1800" dirty="0" err="1" smtClean="0"/>
              <a:t>localisation</a:t>
            </a:r>
            <a:r>
              <a:rPr lang="es-ES_tradnl" sz="1800" dirty="0" smtClean="0"/>
              <a:t> </a:t>
            </a:r>
            <a:r>
              <a:rPr lang="es-ES_tradnl" sz="1800" dirty="0" err="1" smtClean="0"/>
              <a:t>dans</a:t>
            </a:r>
            <a:r>
              <a:rPr lang="es-ES_tradnl" sz="1800" dirty="0" smtClean="0"/>
              <a:t> le </a:t>
            </a:r>
            <a:r>
              <a:rPr lang="es-ES_tradnl" sz="1800" dirty="0" err="1" smtClean="0"/>
              <a:t>pays</a:t>
            </a:r>
            <a:r>
              <a:rPr lang="es-ES_tradnl" sz="1800" dirty="0" smtClean="0"/>
              <a:t> </a:t>
            </a:r>
            <a:r>
              <a:rPr lang="es-ES_tradnl" sz="1800" dirty="0" err="1" smtClean="0"/>
              <a:t>d’accueil</a:t>
            </a:r>
            <a:endParaRPr lang="es-ES_tradnl" sz="1800" dirty="0" smtClean="0"/>
          </a:p>
          <a:p>
            <a:r>
              <a:rPr lang="es-ES_tradnl" sz="1800" dirty="0" err="1" smtClean="0"/>
              <a:t>Lecture</a:t>
            </a:r>
            <a:r>
              <a:rPr lang="es-ES_tradnl" sz="1800" dirty="0" smtClean="0"/>
              <a:t> de </a:t>
            </a:r>
            <a:r>
              <a:rPr lang="es-ES_tradnl" sz="1800" dirty="0" err="1" smtClean="0"/>
              <a:t>paysages</a:t>
            </a:r>
            <a:endParaRPr lang="es-ES_tradnl" sz="1800" dirty="0" smtClean="0"/>
          </a:p>
          <a:p>
            <a:r>
              <a:rPr lang="es-ES_tradnl" sz="1800" dirty="0" err="1" smtClean="0"/>
              <a:t>Maîtrise</a:t>
            </a:r>
            <a:r>
              <a:rPr lang="es-ES_tradnl" sz="1800" dirty="0" smtClean="0"/>
              <a:t> de </a:t>
            </a:r>
            <a:r>
              <a:rPr lang="es-ES_tradnl" sz="1800" dirty="0" err="1" smtClean="0"/>
              <a:t>l’écrit</a:t>
            </a:r>
            <a:endParaRPr lang="es-ES_tradnl" sz="1800" dirty="0" smtClean="0"/>
          </a:p>
          <a:p>
            <a:endParaRPr lang="es-ES_tradnl" sz="1400" dirty="0" smtClean="0"/>
          </a:p>
          <a:p>
            <a:endParaRPr lang="es-ES_tradnl" sz="1400" dirty="0" smtClean="0"/>
          </a:p>
          <a:p>
            <a:endParaRPr lang="es-ES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s-ES_tradnl" sz="2800" dirty="0" err="1" smtClean="0"/>
              <a:t>Classe</a:t>
            </a:r>
            <a:r>
              <a:rPr lang="es-ES_tradnl" sz="2800" dirty="0" smtClean="0"/>
              <a:t> de CM1</a:t>
            </a:r>
            <a:endParaRPr lang="es-ES" sz="2800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395536" y="980728"/>
          <a:ext cx="8280920" cy="57418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1656184"/>
                <a:gridCol w="1656184"/>
                <a:gridCol w="1656184"/>
                <a:gridCol w="1656184"/>
              </a:tblGrid>
              <a:tr h="363861"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Matière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Objectifs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Compétences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Supports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Notions</a:t>
                      </a:r>
                      <a:endParaRPr lang="es-ES" dirty="0"/>
                    </a:p>
                  </a:txBody>
                  <a:tcPr/>
                </a:tc>
              </a:tr>
              <a:tr h="631994">
                <a:tc>
                  <a:txBody>
                    <a:bodyPr/>
                    <a:lstStyle/>
                    <a:p>
                      <a:r>
                        <a:rPr lang="es-ES_tradnl" sz="1200" b="1" dirty="0" smtClean="0"/>
                        <a:t>Sociales </a:t>
                      </a:r>
                      <a:endParaRPr lang="es-E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200" dirty="0" smtClean="0"/>
                        <a:t> Posición geográfica del</a:t>
                      </a:r>
                      <a:r>
                        <a:rPr lang="es-ES_tradnl" sz="1200" baseline="0" dirty="0" smtClean="0"/>
                        <a:t> distrito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lphaLcPeriod"/>
                      </a:pPr>
                      <a:r>
                        <a:rPr lang="es-ES_tradnl" sz="1200" dirty="0" smtClean="0"/>
                        <a:t>Interpretar una</a:t>
                      </a:r>
                      <a:r>
                        <a:rPr lang="es-ES_tradnl" sz="1200" baseline="0" dirty="0" smtClean="0"/>
                        <a:t> mapa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200" dirty="0" smtClean="0"/>
                        <a:t>Mapas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200" dirty="0" smtClean="0"/>
                        <a:t>Vocabulario</a:t>
                      </a:r>
                      <a:endParaRPr lang="es-ES" sz="1200" dirty="0"/>
                    </a:p>
                  </a:txBody>
                  <a:tcPr/>
                </a:tc>
              </a:tr>
              <a:tr h="26018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200" b="1" dirty="0" err="1" smtClean="0"/>
                        <a:t>Géographie</a:t>
                      </a:r>
                      <a:endParaRPr lang="es-ES" sz="1200" b="1" dirty="0" smtClean="0"/>
                    </a:p>
                    <a:p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200" b="0" dirty="0" err="1" smtClean="0"/>
                        <a:t>Réalité</a:t>
                      </a:r>
                      <a:r>
                        <a:rPr lang="es-ES_tradnl" sz="1200" b="0" dirty="0" smtClean="0"/>
                        <a:t> </a:t>
                      </a:r>
                      <a:r>
                        <a:rPr lang="es-ES_tradnl" sz="1200" b="0" dirty="0" err="1" smtClean="0"/>
                        <a:t>géographique</a:t>
                      </a:r>
                      <a:r>
                        <a:rPr lang="es-ES_tradnl" sz="1200" b="0" dirty="0" smtClean="0"/>
                        <a:t> </a:t>
                      </a:r>
                      <a:r>
                        <a:rPr lang="es-ES_tradnl" sz="1200" b="0" dirty="0" err="1" smtClean="0"/>
                        <a:t>locale</a:t>
                      </a:r>
                      <a:r>
                        <a:rPr lang="es-ES_tradnl" sz="1200" b="0" dirty="0" smtClean="0"/>
                        <a:t> à la </a:t>
                      </a:r>
                      <a:r>
                        <a:rPr lang="es-ES_tradnl" sz="1200" b="0" dirty="0" err="1" smtClean="0"/>
                        <a:t>région</a:t>
                      </a:r>
                      <a:r>
                        <a:rPr lang="es-ES_tradnl" sz="1200" b="0" baseline="0" dirty="0" smtClean="0"/>
                        <a:t> </a:t>
                      </a:r>
                      <a:r>
                        <a:rPr lang="es-ES_tradnl" sz="1200" b="0" baseline="0" dirty="0" err="1" smtClean="0"/>
                        <a:t>où</a:t>
                      </a:r>
                      <a:r>
                        <a:rPr lang="es-ES_tradnl" sz="1200" b="0" baseline="0" dirty="0" smtClean="0"/>
                        <a:t> </a:t>
                      </a:r>
                      <a:r>
                        <a:rPr lang="es-ES_tradnl" sz="1200" b="0" baseline="0" dirty="0" err="1" smtClean="0"/>
                        <a:t>vivent</a:t>
                      </a:r>
                      <a:r>
                        <a:rPr lang="es-ES_tradnl" sz="1200" b="0" baseline="0" dirty="0" smtClean="0"/>
                        <a:t> les </a:t>
                      </a:r>
                      <a:r>
                        <a:rPr lang="es-ES_tradnl" sz="1200" b="0" baseline="0" dirty="0" err="1" smtClean="0"/>
                        <a:t>élèves</a:t>
                      </a:r>
                      <a:r>
                        <a:rPr lang="es-ES_tradnl" sz="1200" b="0" baseline="0" dirty="0" smtClean="0"/>
                        <a:t>  :</a:t>
                      </a:r>
                    </a:p>
                    <a:p>
                      <a:endParaRPr lang="es-ES_tradnl" sz="1200" b="1" baseline="0" dirty="0" smtClean="0"/>
                    </a:p>
                    <a:p>
                      <a:pPr>
                        <a:buFontTx/>
                        <a:buNone/>
                      </a:pPr>
                      <a:r>
                        <a:rPr lang="es-ES_tradnl" sz="1200" baseline="0" dirty="0" err="1" smtClean="0"/>
                        <a:t>Paysage</a:t>
                      </a:r>
                      <a:r>
                        <a:rPr lang="es-ES_tradnl" sz="1200" baseline="0" dirty="0" smtClean="0"/>
                        <a:t> </a:t>
                      </a:r>
                      <a:r>
                        <a:rPr lang="es-ES_tradnl" sz="1200" baseline="0" dirty="0" err="1" smtClean="0"/>
                        <a:t>autour</a:t>
                      </a:r>
                      <a:r>
                        <a:rPr lang="es-ES_tradnl" sz="1200" baseline="0" dirty="0" smtClean="0"/>
                        <a:t> du </a:t>
                      </a:r>
                      <a:r>
                        <a:rPr lang="es-ES_tradnl" sz="1200" baseline="0" dirty="0" err="1" smtClean="0"/>
                        <a:t>lycée</a:t>
                      </a:r>
                      <a:r>
                        <a:rPr lang="es-ES_tradnl" sz="1200" baseline="0" dirty="0" smtClean="0"/>
                        <a:t> (</a:t>
                      </a:r>
                      <a:r>
                        <a:rPr lang="es-ES_tradnl" sz="1200" baseline="0" dirty="0" err="1" smtClean="0"/>
                        <a:t>quartier</a:t>
                      </a:r>
                      <a:r>
                        <a:rPr lang="es-ES_tradnl" sz="1200" baseline="0" dirty="0" smtClean="0"/>
                        <a:t>,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s-ES_tradnl" sz="1200" baseline="0" dirty="0" err="1" smtClean="0"/>
                        <a:t>ville</a:t>
                      </a:r>
                      <a:r>
                        <a:rPr lang="es-ES_tradnl" sz="1200" baseline="0" dirty="0" smtClean="0"/>
                        <a:t>)</a:t>
                      </a:r>
                    </a:p>
                    <a:p>
                      <a:endParaRPr lang="es-ES" sz="1200" dirty="0" smtClean="0"/>
                    </a:p>
                    <a:p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lphaLcPeriod"/>
                      </a:pPr>
                      <a:r>
                        <a:rPr lang="es-ES_tradnl" sz="1200" dirty="0" smtClean="0"/>
                        <a:t>Se </a:t>
                      </a:r>
                      <a:r>
                        <a:rPr lang="es-ES_tradnl" sz="1200" dirty="0" err="1" smtClean="0"/>
                        <a:t>repérer</a:t>
                      </a:r>
                      <a:r>
                        <a:rPr lang="es-ES_tradnl" sz="1200" dirty="0" smtClean="0"/>
                        <a:t>, </a:t>
                      </a:r>
                      <a:r>
                        <a:rPr lang="es-ES_tradnl" sz="1200" dirty="0" err="1" smtClean="0"/>
                        <a:t>lire</a:t>
                      </a:r>
                      <a:r>
                        <a:rPr lang="es-ES_tradnl" sz="1200" dirty="0" smtClean="0"/>
                        <a:t> une </a:t>
                      </a:r>
                      <a:r>
                        <a:rPr lang="es-ES_tradnl" sz="1200" dirty="0" err="1" smtClean="0"/>
                        <a:t>photo</a:t>
                      </a:r>
                      <a:r>
                        <a:rPr lang="es-ES_tradnl" sz="1200" dirty="0" smtClean="0"/>
                        <a:t> </a:t>
                      </a:r>
                      <a:r>
                        <a:rPr lang="es-ES_tradnl" sz="1200" dirty="0" err="1" smtClean="0"/>
                        <a:t>aérienne</a:t>
                      </a:r>
                      <a:endParaRPr lang="es-ES_tradnl" sz="1200" baseline="0" dirty="0" smtClean="0"/>
                    </a:p>
                    <a:p>
                      <a:pPr marL="342900" indent="-342900">
                        <a:buAutoNum type="alphaLcPeriod"/>
                      </a:pPr>
                      <a:endParaRPr lang="es-ES_tradnl" sz="1200" baseline="0" dirty="0" smtClean="0"/>
                    </a:p>
                    <a:p>
                      <a:pPr marL="342900" indent="-342900">
                        <a:buAutoNum type="alphaLcPeriod" startAt="2"/>
                      </a:pPr>
                      <a:r>
                        <a:rPr lang="es-ES_tradnl" sz="1200" baseline="0" dirty="0" err="1" smtClean="0"/>
                        <a:t>Connaître</a:t>
                      </a:r>
                      <a:r>
                        <a:rPr lang="es-ES_tradnl" sz="1200" baseline="0" dirty="0" smtClean="0"/>
                        <a:t> la </a:t>
                      </a:r>
                      <a:r>
                        <a:rPr lang="es-ES_tradnl" sz="1200" baseline="0" dirty="0" err="1" smtClean="0"/>
                        <a:t>notion</a:t>
                      </a:r>
                      <a:r>
                        <a:rPr lang="es-ES_tradnl" sz="1200" baseline="0" dirty="0" smtClean="0"/>
                        <a:t> de plan et en </a:t>
                      </a:r>
                      <a:r>
                        <a:rPr lang="es-ES_tradnl" sz="1200" baseline="0" dirty="0" err="1" smtClean="0"/>
                        <a:t>créer</a:t>
                      </a:r>
                      <a:r>
                        <a:rPr lang="es-ES_tradnl" sz="1200" baseline="0" dirty="0" smtClean="0"/>
                        <a:t> </a:t>
                      </a:r>
                      <a:r>
                        <a:rPr lang="es-ES_tradnl" sz="1200" baseline="0" dirty="0" smtClean="0"/>
                        <a:t>un par </a:t>
                      </a:r>
                      <a:r>
                        <a:rPr lang="es-ES_tradnl" sz="1200" baseline="0" dirty="0" err="1" smtClean="0"/>
                        <a:t>groupe</a:t>
                      </a:r>
                      <a:endParaRPr lang="es-ES_tradnl" sz="1200" baseline="0" dirty="0" smtClean="0"/>
                    </a:p>
                    <a:p>
                      <a:pPr marL="342900" indent="-342900">
                        <a:buAutoNum type="alphaLcPeriod" startAt="2"/>
                      </a:pPr>
                      <a:endParaRPr lang="es-ES_tradnl" sz="1200" baseline="0" dirty="0" smtClean="0"/>
                    </a:p>
                    <a:p>
                      <a:pPr marL="342900" indent="-342900">
                        <a:buAutoNum type="alphaLcPeriod" startAt="2"/>
                      </a:pPr>
                      <a:r>
                        <a:rPr lang="es-ES_tradnl" sz="1200" baseline="0" dirty="0" err="1" smtClean="0"/>
                        <a:t>S’approprier</a:t>
                      </a:r>
                      <a:r>
                        <a:rPr lang="es-ES_tradnl" sz="1200" baseline="0" dirty="0" smtClean="0"/>
                        <a:t> un </a:t>
                      </a:r>
                      <a:r>
                        <a:rPr lang="es-ES_tradnl" sz="1200" baseline="0" dirty="0" err="1" smtClean="0"/>
                        <a:t>environnement</a:t>
                      </a:r>
                      <a:r>
                        <a:rPr lang="es-ES_tradnl" sz="1200" baseline="0" dirty="0" smtClean="0"/>
                        <a:t> </a:t>
                      </a:r>
                      <a:r>
                        <a:rPr lang="es-ES_tradnl" sz="1200" baseline="0" dirty="0" err="1" smtClean="0"/>
                        <a:t>informatique</a:t>
                      </a:r>
                      <a:r>
                        <a:rPr lang="es-ES_tradnl" sz="1200" baseline="0" dirty="0" smtClean="0"/>
                        <a:t> de </a:t>
                      </a:r>
                      <a:r>
                        <a:rPr lang="es-ES_tradnl" sz="1200" baseline="0" dirty="0" err="1" smtClean="0"/>
                        <a:t>travail</a:t>
                      </a:r>
                      <a:endParaRPr lang="es-ES_tradnl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200" dirty="0" err="1" smtClean="0"/>
                        <a:t>Photographies</a:t>
                      </a:r>
                      <a:r>
                        <a:rPr lang="es-ES_tradnl" sz="1200" dirty="0" smtClean="0"/>
                        <a:t> </a:t>
                      </a:r>
                      <a:r>
                        <a:rPr lang="es-ES_tradnl" sz="1200" dirty="0" err="1" smtClean="0"/>
                        <a:t>aériennes</a:t>
                      </a:r>
                      <a:r>
                        <a:rPr lang="es-ES_tradnl" sz="1200" dirty="0" smtClean="0"/>
                        <a:t>, Google </a:t>
                      </a:r>
                      <a:r>
                        <a:rPr lang="es-ES_tradnl" sz="1200" dirty="0" err="1" smtClean="0"/>
                        <a:t>Earth</a:t>
                      </a:r>
                      <a:endParaRPr lang="es-ES_tradnl" sz="1200" dirty="0" smtClean="0"/>
                    </a:p>
                    <a:p>
                      <a:r>
                        <a:rPr lang="es-ES_tradnl" sz="1200" dirty="0" err="1" smtClean="0"/>
                        <a:t>Projection</a:t>
                      </a:r>
                      <a:r>
                        <a:rPr lang="es-ES_tradnl" sz="1200" baseline="0" dirty="0" smtClean="0"/>
                        <a:t> de la capture </a:t>
                      </a:r>
                      <a:r>
                        <a:rPr lang="es-ES_tradnl" sz="1200" baseline="0" dirty="0" err="1" smtClean="0"/>
                        <a:t>d’ecran</a:t>
                      </a:r>
                      <a:r>
                        <a:rPr lang="es-ES_tradnl" sz="1200" baseline="0" dirty="0" smtClean="0"/>
                        <a:t> par </a:t>
                      </a:r>
                      <a:r>
                        <a:rPr lang="es-ES_tradnl" sz="1200" baseline="0" dirty="0" err="1" smtClean="0"/>
                        <a:t>videoprojecteur</a:t>
                      </a:r>
                      <a:r>
                        <a:rPr lang="es-ES_tradnl" sz="1200" baseline="0" dirty="0" smtClean="0"/>
                        <a:t> 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200" dirty="0" err="1" smtClean="0"/>
                        <a:t>Lexique</a:t>
                      </a:r>
                      <a:r>
                        <a:rPr lang="es-ES_tradnl" sz="1200" dirty="0" smtClean="0"/>
                        <a:t> </a:t>
                      </a:r>
                      <a:r>
                        <a:rPr lang="es-ES_tradnl" sz="1200" dirty="0" err="1" smtClean="0"/>
                        <a:t>géographique</a:t>
                      </a:r>
                      <a:endParaRPr lang="es-ES_tradnl" sz="1200" dirty="0" smtClean="0"/>
                    </a:p>
                    <a:p>
                      <a:r>
                        <a:rPr lang="es-ES_tradnl" sz="1200" dirty="0" err="1" smtClean="0"/>
                        <a:t>Notion</a:t>
                      </a:r>
                      <a:r>
                        <a:rPr lang="es-ES_tradnl" sz="1200" baseline="0" dirty="0" err="1" smtClean="0"/>
                        <a:t>s</a:t>
                      </a:r>
                      <a:r>
                        <a:rPr lang="es-ES_tradnl" sz="1200" baseline="0" dirty="0" smtClean="0"/>
                        <a:t> de </a:t>
                      </a:r>
                      <a:r>
                        <a:rPr lang="es-ES_tradnl" sz="1200" baseline="0" dirty="0" err="1" smtClean="0"/>
                        <a:t>géométrie</a:t>
                      </a:r>
                      <a:r>
                        <a:rPr lang="es-ES_tradnl" sz="1200" baseline="0" dirty="0" smtClean="0"/>
                        <a:t>, </a:t>
                      </a:r>
                      <a:r>
                        <a:rPr lang="es-ES_tradnl" sz="1200" baseline="0" dirty="0" err="1" smtClean="0"/>
                        <a:t>utilisation</a:t>
                      </a:r>
                      <a:r>
                        <a:rPr lang="es-ES_tradnl" sz="1200" baseline="0" dirty="0" smtClean="0"/>
                        <a:t> des </a:t>
                      </a:r>
                      <a:r>
                        <a:rPr lang="es-ES_tradnl" sz="1200" baseline="0" dirty="0" err="1" smtClean="0"/>
                        <a:t>perpendiculaires</a:t>
                      </a:r>
                      <a:r>
                        <a:rPr lang="es-ES_tradnl" sz="1200" baseline="0" dirty="0" smtClean="0"/>
                        <a:t>, des </a:t>
                      </a:r>
                      <a:r>
                        <a:rPr lang="es-ES_tradnl" sz="1200" baseline="0" dirty="0" err="1" smtClean="0"/>
                        <a:t>parallèles</a:t>
                      </a:r>
                      <a:endParaRPr lang="es-ES_tradnl" sz="1200" dirty="0" smtClean="0"/>
                    </a:p>
                    <a:p>
                      <a:endParaRPr lang="es-ES_tradnl" sz="1200" dirty="0" smtClean="0"/>
                    </a:p>
                    <a:p>
                      <a:endParaRPr lang="es-ES" sz="1200" dirty="0"/>
                    </a:p>
                  </a:txBody>
                  <a:tcPr/>
                </a:tc>
              </a:tr>
              <a:tr h="927097">
                <a:tc>
                  <a:txBody>
                    <a:bodyPr/>
                    <a:lstStyle/>
                    <a:p>
                      <a:r>
                        <a:rPr lang="es-ES_tradnl" sz="1200" b="1" dirty="0" err="1" smtClean="0"/>
                        <a:t>Duette</a:t>
                      </a:r>
                      <a:endParaRPr lang="es-E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200" dirty="0" err="1" smtClean="0"/>
                        <a:t>Découverte</a:t>
                      </a:r>
                      <a:r>
                        <a:rPr lang="es-ES_tradnl" sz="1200" baseline="0" dirty="0" smtClean="0"/>
                        <a:t> du </a:t>
                      </a:r>
                      <a:r>
                        <a:rPr lang="es-ES_tradnl" sz="1200" baseline="0" dirty="0" err="1" smtClean="0"/>
                        <a:t>quartier</a:t>
                      </a:r>
                      <a:r>
                        <a:rPr lang="es-ES_tradnl" sz="1200" baseline="0" dirty="0" smtClean="0"/>
                        <a:t>, </a:t>
                      </a:r>
                      <a:r>
                        <a:rPr lang="es-ES_tradnl" sz="1200" baseline="0" dirty="0" smtClean="0"/>
                        <a:t>faire la liste des </a:t>
                      </a:r>
                      <a:r>
                        <a:rPr lang="es-ES_tradnl" sz="1200" baseline="0" dirty="0" err="1" smtClean="0"/>
                        <a:t>entreprises</a:t>
                      </a:r>
                      <a:r>
                        <a:rPr lang="es-ES_tradnl" sz="1200" baseline="0" dirty="0" smtClean="0"/>
                        <a:t>  du </a:t>
                      </a:r>
                      <a:r>
                        <a:rPr lang="es-ES_tradnl" sz="1200" baseline="0" dirty="0" err="1" smtClean="0"/>
                        <a:t>parcours</a:t>
                      </a:r>
                      <a:endParaRPr lang="es-ES" sz="1200" dirty="0" smtClean="0"/>
                    </a:p>
                    <a:p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lphaLcPeriod"/>
                      </a:pPr>
                      <a:r>
                        <a:rPr lang="es-ES_tradnl" sz="1200" dirty="0" err="1" smtClean="0"/>
                        <a:t>Passage</a:t>
                      </a:r>
                      <a:r>
                        <a:rPr lang="es-ES_tradnl" sz="1200" dirty="0" smtClean="0"/>
                        <a:t> du</a:t>
                      </a:r>
                      <a:r>
                        <a:rPr lang="es-ES_tradnl" sz="1200" baseline="0" dirty="0" smtClean="0"/>
                        <a:t> plan à la </a:t>
                      </a:r>
                      <a:r>
                        <a:rPr lang="es-ES_tradnl" sz="1200" baseline="0" dirty="0" err="1" smtClean="0"/>
                        <a:t>réalité</a:t>
                      </a:r>
                      <a:endParaRPr lang="es-ES_tradnl" sz="1200" baseline="0" dirty="0" smtClean="0"/>
                    </a:p>
                    <a:p>
                      <a:pPr marL="342900" indent="-342900">
                        <a:buAutoNum type="alphaLcPeriod"/>
                      </a:pPr>
                      <a:r>
                        <a:rPr lang="es-ES_tradnl" sz="1200" baseline="0" dirty="0" smtClean="0"/>
                        <a:t>Par </a:t>
                      </a:r>
                      <a:r>
                        <a:rPr lang="es-ES_tradnl" sz="1200" baseline="0" dirty="0" err="1" smtClean="0"/>
                        <a:t>groupe</a:t>
                      </a:r>
                      <a:r>
                        <a:rPr lang="es-ES_tradnl" sz="1200" baseline="0" dirty="0" smtClean="0"/>
                        <a:t> se </a:t>
                      </a:r>
                      <a:r>
                        <a:rPr lang="es-ES_tradnl" sz="1200" baseline="0" dirty="0" err="1" smtClean="0"/>
                        <a:t>rendre</a:t>
                      </a:r>
                      <a:r>
                        <a:rPr lang="es-ES_tradnl" sz="1200" baseline="0" dirty="0" smtClean="0"/>
                        <a:t>  </a:t>
                      </a:r>
                      <a:r>
                        <a:rPr lang="es-ES_tradnl" sz="1200" baseline="0" dirty="0" err="1" smtClean="0"/>
                        <a:t>au</a:t>
                      </a:r>
                      <a:r>
                        <a:rPr lang="es-ES_tradnl" sz="1200" baseline="0" dirty="0" smtClean="0"/>
                        <a:t> </a:t>
                      </a:r>
                      <a:r>
                        <a:rPr lang="es-ES_tradnl" sz="1200" baseline="0" dirty="0" err="1" smtClean="0"/>
                        <a:t>lieu</a:t>
                      </a:r>
                      <a:r>
                        <a:rPr lang="es-ES_tradnl" sz="1200" baseline="0" dirty="0" smtClean="0"/>
                        <a:t> </a:t>
                      </a:r>
                      <a:r>
                        <a:rPr lang="es-ES_tradnl" sz="1200" baseline="0" dirty="0" err="1" smtClean="0"/>
                        <a:t>donné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200" dirty="0" err="1" smtClean="0"/>
                        <a:t>Utilisation</a:t>
                      </a:r>
                      <a:r>
                        <a:rPr lang="es-ES_tradnl" sz="1200" baseline="0" dirty="0" smtClean="0"/>
                        <a:t> des </a:t>
                      </a:r>
                      <a:r>
                        <a:rPr lang="es-ES_tradnl" sz="1200" baseline="0" dirty="0" err="1" smtClean="0"/>
                        <a:t>plans</a:t>
                      </a:r>
                      <a:r>
                        <a:rPr lang="es-ES_tradnl" sz="1200" baseline="0" dirty="0" smtClean="0"/>
                        <a:t> </a:t>
                      </a:r>
                      <a:r>
                        <a:rPr lang="es-ES_tradnl" sz="1200" baseline="0" dirty="0" err="1" smtClean="0"/>
                        <a:t>réalisés</a:t>
                      </a:r>
                      <a:r>
                        <a:rPr lang="es-ES_tradnl" sz="1200" baseline="0" dirty="0" smtClean="0"/>
                        <a:t> 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200" dirty="0" err="1" smtClean="0"/>
                        <a:t>Lecture</a:t>
                      </a:r>
                      <a:r>
                        <a:rPr lang="es-ES_tradnl" sz="1200" dirty="0" smtClean="0"/>
                        <a:t> de </a:t>
                      </a:r>
                      <a:r>
                        <a:rPr lang="es-ES_tradnl" sz="1200" dirty="0" err="1" smtClean="0"/>
                        <a:t>plans</a:t>
                      </a:r>
                      <a:endParaRPr lang="es-ES" sz="1200" dirty="0"/>
                    </a:p>
                  </a:txBody>
                  <a:tcPr/>
                </a:tc>
              </a:tr>
              <a:tr h="1136442">
                <a:tc>
                  <a:txBody>
                    <a:bodyPr/>
                    <a:lstStyle/>
                    <a:p>
                      <a:r>
                        <a:rPr lang="es-ES_tradnl" sz="1200" b="1" dirty="0" smtClean="0"/>
                        <a:t>Sociales </a:t>
                      </a:r>
                      <a:endParaRPr lang="es-E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sz="1200" baseline="0" dirty="0" smtClean="0"/>
                    </a:p>
                    <a:p>
                      <a:r>
                        <a:rPr lang="es-ES_tradnl" sz="1200" baseline="0" dirty="0" smtClean="0"/>
                        <a:t>Entorno espacial del distrito</a:t>
                      </a:r>
                    </a:p>
                    <a:p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lphaLcPeriod"/>
                      </a:pPr>
                      <a:r>
                        <a:rPr lang="es-ES_tradnl" sz="1200" dirty="0" smtClean="0"/>
                        <a:t>Conocer</a:t>
                      </a:r>
                      <a:r>
                        <a:rPr lang="es-ES_tradnl" sz="1200" baseline="0" dirty="0" smtClean="0"/>
                        <a:t> las a</a:t>
                      </a:r>
                      <a:r>
                        <a:rPr lang="es-ES_tradnl" sz="1200" dirty="0" smtClean="0"/>
                        <a:t>ctividades económicas del distrito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200" dirty="0" smtClean="0"/>
                        <a:t>redacción de la visita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200" dirty="0" smtClean="0"/>
                        <a:t>Vocabulario</a:t>
                      </a:r>
                      <a:endParaRPr lang="es-E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Panama</a:t>
            </a:r>
            <a:r>
              <a:rPr lang="es-ES_tradnl" dirty="0" smtClean="0"/>
              <a:t> Pacifico, </a:t>
            </a:r>
            <a:r>
              <a:rPr lang="es-ES_tradnl" dirty="0" err="1" smtClean="0"/>
              <a:t>Panama</a:t>
            </a: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ES_tradnl" sz="1200" i="1" dirty="0" err="1" smtClean="0"/>
              <a:t>Photographie</a:t>
            </a:r>
            <a:r>
              <a:rPr lang="es-ES_tradnl" sz="1200" i="1" dirty="0" smtClean="0"/>
              <a:t>  </a:t>
            </a:r>
            <a:r>
              <a:rPr lang="es-ES_tradnl" sz="1200" i="1" dirty="0" err="1" smtClean="0"/>
              <a:t>aérienne</a:t>
            </a:r>
            <a:r>
              <a:rPr lang="es-ES_tradnl" sz="1200" i="1" dirty="0" smtClean="0"/>
              <a:t>, Google </a:t>
            </a:r>
            <a:r>
              <a:rPr lang="es-ES_tradnl" sz="1200" i="1" dirty="0" err="1" smtClean="0"/>
              <a:t>Earth</a:t>
            </a:r>
            <a:endParaRPr lang="es-ES" sz="1200" i="1" dirty="0"/>
          </a:p>
        </p:txBody>
      </p:sp>
      <p:sp>
        <p:nvSpPr>
          <p:cNvPr id="7" name="5 Marcador de posición de imagen"/>
          <p:cNvSpPr txBox="1">
            <a:spLocks/>
          </p:cNvSpPr>
          <p:nvPr/>
        </p:nvSpPr>
        <p:spPr>
          <a:xfrm>
            <a:off x="1763688" y="620688"/>
            <a:ext cx="5486400" cy="4114800"/>
          </a:xfrm>
          <a:prstGeom prst="rect">
            <a:avLst/>
          </a:prstGeom>
        </p:spPr>
      </p:sp>
      <p:pic>
        <p:nvPicPr>
          <p:cNvPr id="3074" name="Picture 2" descr="http://logistics.gatech.pa/bundles/images/special-economic-zones/pp-aerial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9333" r="9333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Panama</a:t>
            </a:r>
            <a:r>
              <a:rPr lang="es-ES_tradnl" dirty="0" smtClean="0"/>
              <a:t> Pacifico</a:t>
            </a:r>
            <a:endParaRPr lang="es-ES" dirty="0"/>
          </a:p>
        </p:txBody>
      </p:sp>
      <p:pic>
        <p:nvPicPr>
          <p:cNvPr id="5" name="4 Marcador de posición de imagen" descr="panama p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675" b="675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ES_tradnl" dirty="0" smtClean="0"/>
              <a:t>Capture </a:t>
            </a:r>
            <a:r>
              <a:rPr lang="es-ES_tradnl" dirty="0" err="1" smtClean="0"/>
              <a:t>d’écran</a:t>
            </a:r>
            <a:r>
              <a:rPr lang="es-ES_tradnl" dirty="0" smtClean="0"/>
              <a:t>, Google </a:t>
            </a:r>
            <a:r>
              <a:rPr lang="es-ES_tradnl" dirty="0" err="1" smtClean="0"/>
              <a:t>Earth</a:t>
            </a:r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>
            <a:normAutofit/>
          </a:bodyPr>
          <a:lstStyle/>
          <a:p>
            <a:r>
              <a:rPr lang="es-ES_tradnl" sz="2800" dirty="0" err="1" smtClean="0"/>
              <a:t>Classe</a:t>
            </a:r>
            <a:r>
              <a:rPr lang="es-ES_tradnl" sz="2800" dirty="0" smtClean="0"/>
              <a:t> de CM2</a:t>
            </a:r>
            <a:endParaRPr lang="es-ES" sz="28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827584" y="609600"/>
          <a:ext cx="7416824" cy="624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3365"/>
                <a:gridCol w="1483365"/>
                <a:gridCol w="1954714"/>
                <a:gridCol w="1386321"/>
                <a:gridCol w="1109059"/>
              </a:tblGrid>
              <a:tr h="277250">
                <a:tc>
                  <a:txBody>
                    <a:bodyPr/>
                    <a:lstStyle/>
                    <a:p>
                      <a:r>
                        <a:rPr lang="es-ES_tradnl" sz="1400" dirty="0" err="1" smtClean="0"/>
                        <a:t>Matière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err="1" smtClean="0"/>
                        <a:t>Objectifs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err="1" smtClean="0"/>
                        <a:t>Compétences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err="1" smtClean="0"/>
                        <a:t>Support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err="1" smtClean="0"/>
                        <a:t>Notions</a:t>
                      </a:r>
                      <a:endParaRPr lang="es-ES" sz="1400" dirty="0"/>
                    </a:p>
                  </a:txBody>
                  <a:tcPr/>
                </a:tc>
              </a:tr>
              <a:tr h="7485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600" b="1" dirty="0" smtClean="0"/>
                        <a:t>Sociales</a:t>
                      </a:r>
                      <a:endParaRPr lang="es-ES" sz="1600" b="1" dirty="0" smtClean="0"/>
                    </a:p>
                    <a:p>
                      <a:endParaRPr lang="es-E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200" dirty="0" smtClean="0"/>
                        <a:t>Aspectos económicos de la provincia Panamá</a:t>
                      </a:r>
                      <a:r>
                        <a:rPr lang="es-ES_tradnl" sz="1200" baseline="0" dirty="0" smtClean="0"/>
                        <a:t> </a:t>
                      </a:r>
                      <a:endParaRPr lang="es-ES" sz="1200" dirty="0" smtClean="0"/>
                    </a:p>
                    <a:p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lphaLcPeriod"/>
                        <a:tabLst/>
                        <a:defRPr/>
                      </a:pPr>
                      <a:r>
                        <a:rPr lang="es-ES_tradnl" sz="1200" dirty="0" smtClean="0"/>
                        <a:t>Clasificar</a:t>
                      </a:r>
                      <a:r>
                        <a:rPr lang="es-ES_tradnl" sz="1200" baseline="0" dirty="0" smtClean="0"/>
                        <a:t> las diferentes actividades económicas dela provincia</a:t>
                      </a:r>
                    </a:p>
                    <a:p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200" dirty="0" smtClean="0"/>
                        <a:t>Gráficos</a:t>
                      </a:r>
                      <a:r>
                        <a:rPr lang="es-ES_tradnl" sz="1200" baseline="0" dirty="0" smtClean="0"/>
                        <a:t> y mapas de las actividades de la provincia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200" dirty="0" smtClean="0"/>
                        <a:t>Interpretación de</a:t>
                      </a:r>
                      <a:r>
                        <a:rPr lang="es-ES_tradnl" sz="1200" baseline="0" dirty="0" smtClean="0"/>
                        <a:t> un grafico</a:t>
                      </a:r>
                      <a:endParaRPr lang="es-ES" sz="1200" dirty="0"/>
                    </a:p>
                  </a:txBody>
                  <a:tcPr/>
                </a:tc>
              </a:tr>
              <a:tr h="1413975">
                <a:tc>
                  <a:txBody>
                    <a:bodyPr/>
                    <a:lstStyle/>
                    <a:p>
                      <a:r>
                        <a:rPr lang="es-ES_tradnl" sz="1600" b="1" dirty="0" err="1" smtClean="0"/>
                        <a:t>Duette</a:t>
                      </a:r>
                      <a:endParaRPr lang="es-E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200" dirty="0" err="1" smtClean="0"/>
                        <a:t>Découverte</a:t>
                      </a:r>
                      <a:r>
                        <a:rPr lang="es-ES_tradnl" sz="1200" dirty="0" smtClean="0"/>
                        <a:t> d</a:t>
                      </a:r>
                      <a:r>
                        <a:rPr lang="es-ES_tradnl" sz="1200" baseline="0" dirty="0" smtClean="0"/>
                        <a:t>u </a:t>
                      </a:r>
                      <a:r>
                        <a:rPr lang="es-ES_tradnl" sz="1200" baseline="0" dirty="0" err="1" smtClean="0"/>
                        <a:t>port</a:t>
                      </a:r>
                      <a:r>
                        <a:rPr lang="es-ES_tradnl" sz="1200" baseline="0" dirty="0" smtClean="0"/>
                        <a:t> de </a:t>
                      </a:r>
                      <a:r>
                        <a:rPr lang="es-ES_tradnl" sz="1200" baseline="0" dirty="0" err="1" smtClean="0"/>
                        <a:t>Panama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lphaLcPeriod"/>
                      </a:pPr>
                      <a:r>
                        <a:rPr lang="es-ES_tradnl" sz="1200" dirty="0" smtClean="0"/>
                        <a:t>Se </a:t>
                      </a:r>
                      <a:r>
                        <a:rPr lang="es-ES_tradnl" sz="1200" dirty="0" err="1" smtClean="0"/>
                        <a:t>déplacer</a:t>
                      </a:r>
                      <a:r>
                        <a:rPr lang="es-ES_tradnl" sz="1200" dirty="0" smtClean="0"/>
                        <a:t> : </a:t>
                      </a:r>
                      <a:r>
                        <a:rPr lang="es-ES_tradnl" sz="1200" dirty="0" err="1" smtClean="0"/>
                        <a:t>tracer</a:t>
                      </a:r>
                      <a:r>
                        <a:rPr lang="es-ES_tradnl" sz="1200" dirty="0" smtClean="0"/>
                        <a:t> </a:t>
                      </a:r>
                      <a:r>
                        <a:rPr lang="es-ES_tradnl" sz="1200" dirty="0" err="1" smtClean="0"/>
                        <a:t>l’itinéraire</a:t>
                      </a:r>
                      <a:r>
                        <a:rPr lang="es-ES_tradnl" sz="1200" baseline="0" dirty="0" smtClean="0"/>
                        <a:t> du </a:t>
                      </a:r>
                      <a:r>
                        <a:rPr lang="es-ES_tradnl" sz="1200" baseline="0" dirty="0" err="1" smtClean="0"/>
                        <a:t>lycée</a:t>
                      </a:r>
                      <a:r>
                        <a:rPr lang="es-ES_tradnl" sz="1200" baseline="0" dirty="0" smtClean="0"/>
                        <a:t> </a:t>
                      </a:r>
                      <a:r>
                        <a:rPr lang="es-ES_tradnl" sz="1200" baseline="0" dirty="0" err="1" smtClean="0"/>
                        <a:t>au</a:t>
                      </a:r>
                      <a:r>
                        <a:rPr lang="es-ES_tradnl" sz="1200" baseline="0" dirty="0" smtClean="0"/>
                        <a:t> </a:t>
                      </a:r>
                      <a:r>
                        <a:rPr lang="es-ES_tradnl" sz="1200" baseline="0" dirty="0" err="1" smtClean="0"/>
                        <a:t>port</a:t>
                      </a:r>
                      <a:endParaRPr lang="es-ES_tradnl" sz="1200" baseline="0" dirty="0" smtClean="0"/>
                    </a:p>
                    <a:p>
                      <a:pPr marL="228600" indent="-228600">
                        <a:buAutoNum type="alphaLcPeriod"/>
                      </a:pPr>
                      <a:r>
                        <a:rPr lang="es-ES_tradnl" sz="1200" baseline="0" dirty="0" smtClean="0"/>
                        <a:t>Visite du </a:t>
                      </a:r>
                      <a:r>
                        <a:rPr lang="es-ES_tradnl" sz="1200" baseline="0" dirty="0" err="1" smtClean="0"/>
                        <a:t>port</a:t>
                      </a:r>
                      <a:endParaRPr lang="es-ES_tradnl" sz="1200" dirty="0" smtClean="0"/>
                    </a:p>
                    <a:p>
                      <a:pPr marL="228600" indent="-228600">
                        <a:buAutoNum type="alphaLcPeriod"/>
                      </a:pPr>
                      <a:r>
                        <a:rPr lang="es-ES_tradnl" sz="1200" dirty="0" err="1" smtClean="0"/>
                        <a:t>Décrire</a:t>
                      </a:r>
                      <a:r>
                        <a:rPr lang="es-ES_tradnl" sz="1200" dirty="0" smtClean="0"/>
                        <a:t> </a:t>
                      </a:r>
                      <a:r>
                        <a:rPr lang="es-ES_tradnl" sz="1200" dirty="0" err="1" smtClean="0"/>
                        <a:t>l’aménagement</a:t>
                      </a:r>
                      <a:r>
                        <a:rPr lang="es-ES_tradnl" sz="1200" dirty="0" smtClean="0"/>
                        <a:t> </a:t>
                      </a:r>
                      <a:r>
                        <a:rPr lang="es-ES_tradnl" sz="1200" dirty="0" err="1" smtClean="0"/>
                        <a:t>portuaire</a:t>
                      </a:r>
                      <a:r>
                        <a:rPr lang="es-ES_tradnl" sz="1200" dirty="0" smtClean="0"/>
                        <a:t> (</a:t>
                      </a:r>
                      <a:r>
                        <a:rPr lang="es-ES_tradnl" sz="1200" dirty="0" err="1" smtClean="0"/>
                        <a:t>conteneurisation</a:t>
                      </a:r>
                      <a:r>
                        <a:rPr lang="es-ES_tradnl" sz="1200" dirty="0" smtClean="0"/>
                        <a:t>, </a:t>
                      </a:r>
                      <a:r>
                        <a:rPr lang="es-ES_tradnl" sz="1200" dirty="0" err="1" smtClean="0"/>
                        <a:t>usines</a:t>
                      </a:r>
                      <a:r>
                        <a:rPr lang="es-ES_tradnl" sz="1200" dirty="0" smtClean="0"/>
                        <a:t>, </a:t>
                      </a:r>
                      <a:r>
                        <a:rPr lang="es-ES_tradnl" sz="1200" dirty="0" err="1" smtClean="0"/>
                        <a:t>voies</a:t>
                      </a:r>
                      <a:r>
                        <a:rPr lang="es-ES_tradnl" sz="1200" dirty="0" smtClean="0"/>
                        <a:t> de </a:t>
                      </a:r>
                      <a:r>
                        <a:rPr lang="es-ES_tradnl" sz="1200" dirty="0" err="1" smtClean="0"/>
                        <a:t>communication</a:t>
                      </a:r>
                      <a:r>
                        <a:rPr lang="es-ES_tradnl" sz="1200" dirty="0" smtClean="0"/>
                        <a:t>/</a:t>
                      </a:r>
                      <a:r>
                        <a:rPr lang="es-ES_tradnl" sz="1200" dirty="0" err="1" smtClean="0"/>
                        <a:t>transports</a:t>
                      </a:r>
                      <a:r>
                        <a:rPr lang="es-ES_tradnl" sz="1200" dirty="0" smtClean="0"/>
                        <a:t>))</a:t>
                      </a:r>
                    </a:p>
                    <a:p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200" dirty="0" err="1" smtClean="0"/>
                        <a:t>carte</a:t>
                      </a:r>
                      <a:r>
                        <a:rPr lang="es-ES_tradnl" sz="1200" dirty="0" smtClean="0"/>
                        <a:t> </a:t>
                      </a:r>
                      <a:r>
                        <a:rPr lang="es-ES_tradnl" sz="1200" dirty="0" err="1" smtClean="0"/>
                        <a:t>itinéraire</a:t>
                      </a:r>
                      <a:r>
                        <a:rPr lang="es-ES_tradnl" sz="1200" dirty="0" smtClean="0"/>
                        <a:t> à </a:t>
                      </a:r>
                      <a:r>
                        <a:rPr lang="es-ES_tradnl" sz="1200" dirty="0" err="1" smtClean="0"/>
                        <a:t>imprimer</a:t>
                      </a:r>
                      <a:r>
                        <a:rPr lang="es-ES_tradnl" sz="1200" baseline="0" dirty="0" smtClean="0"/>
                        <a:t> </a:t>
                      </a:r>
                      <a:r>
                        <a:rPr lang="es-ES_tradnl" sz="1200" dirty="0" err="1" smtClean="0"/>
                        <a:t>lycée</a:t>
                      </a:r>
                      <a:r>
                        <a:rPr lang="es-ES_tradnl" sz="1200" dirty="0" smtClean="0"/>
                        <a:t>/</a:t>
                      </a:r>
                      <a:r>
                        <a:rPr lang="es-ES_tradnl" sz="1200" dirty="0" err="1" smtClean="0"/>
                        <a:t>port</a:t>
                      </a:r>
                      <a:endParaRPr lang="es-ES_tradnl" sz="1200" dirty="0" smtClean="0"/>
                    </a:p>
                    <a:p>
                      <a:r>
                        <a:rPr lang="es-ES_tradnl" sz="1200" dirty="0" err="1" smtClean="0"/>
                        <a:t>Photographie</a:t>
                      </a:r>
                      <a:r>
                        <a:rPr lang="es-ES_tradnl" sz="1200" dirty="0" smtClean="0"/>
                        <a:t> </a:t>
                      </a:r>
                      <a:r>
                        <a:rPr lang="es-ES_tradnl" sz="1200" dirty="0" err="1" smtClean="0"/>
                        <a:t>aérienne</a:t>
                      </a:r>
                      <a:r>
                        <a:rPr lang="es-ES_tradnl" sz="1200" baseline="0" dirty="0" smtClean="0"/>
                        <a:t> du </a:t>
                      </a:r>
                      <a:r>
                        <a:rPr lang="es-ES_tradnl" sz="1200" baseline="0" dirty="0" err="1" smtClean="0"/>
                        <a:t>port</a:t>
                      </a:r>
                      <a:r>
                        <a:rPr lang="es-ES_tradnl" sz="1200" baseline="0" dirty="0" smtClean="0"/>
                        <a:t> et de </a:t>
                      </a:r>
                      <a:r>
                        <a:rPr lang="es-ES_tradnl" sz="1200" baseline="0" dirty="0" err="1" smtClean="0"/>
                        <a:t>ses</a:t>
                      </a:r>
                      <a:r>
                        <a:rPr lang="es-ES_tradnl" sz="1200" baseline="0" dirty="0" smtClean="0"/>
                        <a:t> </a:t>
                      </a:r>
                      <a:r>
                        <a:rPr lang="es-ES_tradnl" sz="1200" baseline="0" dirty="0" err="1" smtClean="0"/>
                        <a:t>alentours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200" dirty="0" err="1" smtClean="0"/>
                        <a:t>Lexique</a:t>
                      </a:r>
                      <a:r>
                        <a:rPr lang="es-ES_tradnl" sz="1200" baseline="0" dirty="0" smtClean="0"/>
                        <a:t> </a:t>
                      </a:r>
                      <a:r>
                        <a:rPr lang="es-ES_tradnl" sz="1200" baseline="0" dirty="0" err="1" smtClean="0"/>
                        <a:t>bilingue</a:t>
                      </a:r>
                      <a:r>
                        <a:rPr lang="es-ES_tradnl" sz="1200" baseline="0" dirty="0" smtClean="0"/>
                        <a:t> </a:t>
                      </a:r>
                      <a:r>
                        <a:rPr lang="es-ES_tradnl" sz="1200" dirty="0" err="1" smtClean="0"/>
                        <a:t>portuaire</a:t>
                      </a:r>
                      <a:r>
                        <a:rPr lang="es-ES_tradnl" sz="1200" dirty="0" smtClean="0"/>
                        <a:t> </a:t>
                      </a:r>
                      <a:endParaRPr lang="es-ES" sz="1200" dirty="0"/>
                    </a:p>
                  </a:txBody>
                  <a:tcPr/>
                </a:tc>
              </a:tr>
              <a:tr h="274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600" b="1" dirty="0" err="1" smtClean="0"/>
                        <a:t>Géographie</a:t>
                      </a:r>
                      <a:endParaRPr lang="es-ES" sz="1600" b="1" dirty="0" smtClean="0"/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200" b="1" dirty="0" err="1" smtClean="0"/>
                        <a:t>Etude</a:t>
                      </a:r>
                      <a:r>
                        <a:rPr lang="es-ES_tradnl" sz="1200" b="1" baseline="0" dirty="0" smtClean="0"/>
                        <a:t> </a:t>
                      </a:r>
                      <a:r>
                        <a:rPr lang="es-ES_tradnl" sz="1200" b="1" baseline="0" dirty="0" err="1" smtClean="0"/>
                        <a:t>d’un</a:t>
                      </a:r>
                      <a:r>
                        <a:rPr lang="es-ES_tradnl" sz="1200" b="1" baseline="0" dirty="0" smtClean="0"/>
                        <a:t> </a:t>
                      </a:r>
                      <a:r>
                        <a:rPr lang="es-ES_tradnl" sz="1200" b="1" baseline="0" dirty="0" err="1" smtClean="0"/>
                        <a:t>type</a:t>
                      </a:r>
                      <a:r>
                        <a:rPr lang="es-ES_tradnl" sz="1200" b="1" baseline="0" dirty="0" smtClean="0"/>
                        <a:t> </a:t>
                      </a:r>
                      <a:r>
                        <a:rPr lang="es-ES_tradnl" sz="1200" b="1" baseline="0" dirty="0" err="1" smtClean="0"/>
                        <a:t>d’espace</a:t>
                      </a:r>
                      <a:r>
                        <a:rPr lang="es-ES_tradnl" sz="1200" b="1" baseline="0" dirty="0" smtClean="0"/>
                        <a:t> </a:t>
                      </a:r>
                      <a:r>
                        <a:rPr lang="es-ES_tradnl" sz="1200" b="1" baseline="0" dirty="0" err="1" smtClean="0"/>
                        <a:t>d’activité</a:t>
                      </a:r>
                      <a:endParaRPr lang="es-ES_tradnl" sz="1200" b="1" baseline="0" dirty="0" smtClean="0"/>
                    </a:p>
                    <a:p>
                      <a:endParaRPr lang="es-ES_tradnl" sz="1200" b="1" baseline="0" dirty="0" smtClean="0"/>
                    </a:p>
                    <a:p>
                      <a:endParaRPr lang="es-ES_tradnl" sz="1200" b="1" baseline="0" dirty="0" smtClean="0"/>
                    </a:p>
                    <a:p>
                      <a:endParaRPr lang="es-ES_tradnl" sz="1200" b="1" baseline="0" dirty="0" smtClean="0"/>
                    </a:p>
                    <a:p>
                      <a:endParaRPr lang="es-ES_tradnl" sz="1200" b="1" baseline="0" dirty="0" smtClean="0"/>
                    </a:p>
                    <a:p>
                      <a:r>
                        <a:rPr lang="es-ES_tradnl" sz="1200" b="1" baseline="0" dirty="0" err="1" smtClean="0"/>
                        <a:t>Compte-rendu</a:t>
                      </a:r>
                      <a:r>
                        <a:rPr lang="es-ES_tradnl" sz="1200" b="1" baseline="0" dirty="0" smtClean="0"/>
                        <a:t> de la visite </a:t>
                      </a:r>
                    </a:p>
                    <a:p>
                      <a:r>
                        <a:rPr lang="es-ES_tradnl" sz="1200" b="1" baseline="0" dirty="0" err="1" smtClean="0"/>
                        <a:t>Etude</a:t>
                      </a:r>
                      <a:r>
                        <a:rPr lang="es-ES_tradnl" sz="1200" b="1" baseline="0" dirty="0" smtClean="0"/>
                        <a:t> </a:t>
                      </a:r>
                      <a:r>
                        <a:rPr lang="es-ES_tradnl" sz="1200" b="1" baseline="0" dirty="0" err="1" smtClean="0"/>
                        <a:t>d’une</a:t>
                      </a:r>
                      <a:r>
                        <a:rPr lang="es-ES_tradnl" sz="1200" b="1" baseline="0" dirty="0" smtClean="0"/>
                        <a:t> </a:t>
                      </a:r>
                      <a:r>
                        <a:rPr lang="es-ES_tradnl" sz="1200" b="1" baseline="0" dirty="0" err="1" smtClean="0"/>
                        <a:t>carte</a:t>
                      </a:r>
                      <a:endParaRPr lang="es-ES_tradnl" sz="1200" b="1" baseline="0" dirty="0" smtClean="0"/>
                    </a:p>
                    <a:p>
                      <a:endParaRPr lang="es-ES_tradnl" sz="12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200" dirty="0" smtClean="0"/>
                        <a:t>a. </a:t>
                      </a:r>
                      <a:r>
                        <a:rPr lang="es-ES_tradnl" sz="1200" dirty="0" err="1" smtClean="0"/>
                        <a:t>Rédiger</a:t>
                      </a:r>
                      <a:r>
                        <a:rPr lang="es-ES_tradnl" sz="1200" dirty="0" smtClean="0"/>
                        <a:t> </a:t>
                      </a:r>
                      <a:r>
                        <a:rPr lang="es-ES_tradnl" sz="1200" dirty="0" smtClean="0"/>
                        <a:t>un </a:t>
                      </a:r>
                      <a:r>
                        <a:rPr lang="es-ES_tradnl" sz="1200" dirty="0" err="1" smtClean="0"/>
                        <a:t>compte-rendu</a:t>
                      </a:r>
                      <a:endParaRPr lang="es-ES_tradnl" sz="1200" dirty="0" smtClean="0"/>
                    </a:p>
                    <a:p>
                      <a:r>
                        <a:rPr lang="es-ES_tradnl" sz="1200" dirty="0" err="1" smtClean="0"/>
                        <a:t>Représentation</a:t>
                      </a:r>
                      <a:r>
                        <a:rPr lang="es-ES_tradnl" sz="1200" baseline="0" dirty="0" smtClean="0"/>
                        <a:t> du </a:t>
                      </a:r>
                      <a:r>
                        <a:rPr lang="es-ES_tradnl" sz="1200" baseline="0" dirty="0" err="1" smtClean="0"/>
                        <a:t>port</a:t>
                      </a:r>
                      <a:r>
                        <a:rPr lang="es-ES_tradnl" sz="1200" baseline="0" dirty="0" smtClean="0"/>
                        <a:t> de </a:t>
                      </a:r>
                      <a:r>
                        <a:rPr lang="es-ES_tradnl" sz="1200" baseline="0" dirty="0" err="1" smtClean="0"/>
                        <a:t>Panama</a:t>
                      </a:r>
                      <a:r>
                        <a:rPr lang="es-ES_tradnl" sz="1200" baseline="0" dirty="0" smtClean="0"/>
                        <a:t> </a:t>
                      </a:r>
                      <a:r>
                        <a:rPr lang="es-ES_tradnl" sz="1200" baseline="0" dirty="0" err="1" smtClean="0"/>
                        <a:t>sous</a:t>
                      </a:r>
                      <a:r>
                        <a:rPr lang="es-ES_tradnl" sz="1200" baseline="0" dirty="0" smtClean="0"/>
                        <a:t> forme de croquis simple à partir de </a:t>
                      </a:r>
                      <a:r>
                        <a:rPr lang="es-ES_tradnl" sz="1200" baseline="0" dirty="0" err="1" smtClean="0"/>
                        <a:t>cartes</a:t>
                      </a:r>
                      <a:r>
                        <a:rPr lang="es-ES_tradnl" sz="1200" baseline="0" dirty="0" smtClean="0"/>
                        <a:t> et de </a:t>
                      </a:r>
                      <a:r>
                        <a:rPr lang="es-ES_tradnl" sz="1200" baseline="0" dirty="0" err="1" smtClean="0"/>
                        <a:t>photographies</a:t>
                      </a:r>
                      <a:endParaRPr lang="es-ES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200" baseline="0" dirty="0" smtClean="0"/>
                        <a:t>a. </a:t>
                      </a:r>
                      <a:r>
                        <a:rPr lang="es-ES_tradnl" sz="1200" baseline="0" dirty="0" err="1" smtClean="0"/>
                        <a:t>Etude</a:t>
                      </a:r>
                      <a:r>
                        <a:rPr lang="es-ES_tradnl" sz="1200" baseline="0" dirty="0" smtClean="0"/>
                        <a:t> </a:t>
                      </a:r>
                      <a:r>
                        <a:rPr lang="es-ES_tradnl" sz="1200" baseline="0" dirty="0" err="1" smtClean="0"/>
                        <a:t>comparative</a:t>
                      </a:r>
                      <a:r>
                        <a:rPr lang="es-ES_tradnl" sz="1200" baseline="0" dirty="0" smtClean="0"/>
                        <a:t> de </a:t>
                      </a:r>
                      <a:r>
                        <a:rPr lang="es-ES_tradnl" sz="1200" baseline="0" dirty="0" err="1" smtClean="0"/>
                        <a:t>deux</a:t>
                      </a:r>
                      <a:r>
                        <a:rPr lang="es-ES_tradnl" sz="1200" baseline="0" dirty="0" smtClean="0"/>
                        <a:t> </a:t>
                      </a:r>
                      <a:r>
                        <a:rPr lang="es-ES_tradnl" sz="1200" baseline="0" dirty="0" err="1" smtClean="0"/>
                        <a:t>zones</a:t>
                      </a:r>
                      <a:r>
                        <a:rPr lang="es-ES_tradnl" sz="1200" baseline="0" dirty="0" smtClean="0"/>
                        <a:t> </a:t>
                      </a:r>
                      <a:r>
                        <a:rPr lang="es-ES_tradnl" sz="1200" baseline="0" dirty="0" err="1" smtClean="0"/>
                        <a:t>industrialo-portuaires</a:t>
                      </a:r>
                      <a:r>
                        <a:rPr lang="es-ES_tradnl" sz="1200" baseline="0" dirty="0" smtClean="0"/>
                        <a:t> (</a:t>
                      </a:r>
                      <a:r>
                        <a:rPr lang="es-ES_tradnl" sz="1200" baseline="0" dirty="0" err="1" smtClean="0"/>
                        <a:t>Panama</a:t>
                      </a:r>
                      <a:r>
                        <a:rPr lang="es-ES_tradnl" sz="1200" baseline="0" dirty="0" smtClean="0"/>
                        <a:t> et la ZIP du </a:t>
                      </a:r>
                      <a:r>
                        <a:rPr lang="es-ES_tradnl" sz="1200" baseline="0" dirty="0" err="1" smtClean="0"/>
                        <a:t>Havre</a:t>
                      </a:r>
                      <a:r>
                        <a:rPr lang="es-ES_tradnl" sz="1200" baseline="0" dirty="0" smtClean="0"/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200" baseline="0" dirty="0" smtClean="0"/>
                        <a:t>b. Un </a:t>
                      </a:r>
                      <a:r>
                        <a:rPr lang="es-ES_tradnl" sz="1200" baseline="0" dirty="0" err="1" smtClean="0"/>
                        <a:t>environnement</a:t>
                      </a:r>
                      <a:r>
                        <a:rPr lang="es-ES_tradnl" sz="1200" baseline="0" dirty="0" smtClean="0"/>
                        <a:t> à </a:t>
                      </a:r>
                      <a:r>
                        <a:rPr lang="es-ES_tradnl" sz="1200" baseline="0" dirty="0" err="1" smtClean="0"/>
                        <a:t>préserver</a:t>
                      </a:r>
                      <a:r>
                        <a:rPr lang="es-ES_tradnl" sz="1200" baseline="0" dirty="0" smtClean="0"/>
                        <a:t> </a:t>
                      </a:r>
                      <a:r>
                        <a:rPr lang="es-ES_tradnl" sz="1200" baseline="0" dirty="0" err="1" smtClean="0"/>
                        <a:t>afin</a:t>
                      </a:r>
                      <a:r>
                        <a:rPr lang="es-ES_tradnl" sz="1200" baseline="0" dirty="0" smtClean="0"/>
                        <a:t> que les  </a:t>
                      </a:r>
                      <a:r>
                        <a:rPr lang="es-ES_tradnl" sz="1200" baseline="0" dirty="0" err="1" smtClean="0"/>
                        <a:t>activités</a:t>
                      </a:r>
                      <a:r>
                        <a:rPr lang="es-ES_tradnl" sz="1200" baseline="0" dirty="0" smtClean="0"/>
                        <a:t> </a:t>
                      </a:r>
                      <a:r>
                        <a:rPr lang="es-ES_tradnl" sz="1200" baseline="0" dirty="0" err="1" smtClean="0"/>
                        <a:t>portuaires</a:t>
                      </a:r>
                      <a:r>
                        <a:rPr lang="es-ES_tradnl" sz="1200" baseline="0" dirty="0" smtClean="0"/>
                        <a:t> et </a:t>
                      </a:r>
                      <a:r>
                        <a:rPr lang="es-ES_tradnl" sz="1200" baseline="0" dirty="0" err="1" smtClean="0"/>
                        <a:t>industrielles</a:t>
                      </a:r>
                      <a:r>
                        <a:rPr lang="es-ES_tradnl" sz="1200" baseline="0" dirty="0" smtClean="0"/>
                        <a:t> </a:t>
                      </a:r>
                      <a:r>
                        <a:rPr lang="es-ES_tradnl" sz="1200" baseline="0" dirty="0" err="1" smtClean="0"/>
                        <a:t>soient</a:t>
                      </a:r>
                      <a:r>
                        <a:rPr lang="es-ES_tradnl" sz="1200" baseline="0" dirty="0" smtClean="0"/>
                        <a:t> le </a:t>
                      </a:r>
                      <a:r>
                        <a:rPr lang="es-ES_tradnl" sz="1200" baseline="0" dirty="0" err="1" smtClean="0"/>
                        <a:t>moins</a:t>
                      </a:r>
                      <a:r>
                        <a:rPr lang="es-ES_tradnl" sz="1200" baseline="0" dirty="0" smtClean="0"/>
                        <a:t> </a:t>
                      </a:r>
                      <a:r>
                        <a:rPr lang="es-ES_tradnl" sz="1200" baseline="0" dirty="0" err="1" smtClean="0"/>
                        <a:t>dommageables</a:t>
                      </a:r>
                      <a:endParaRPr lang="es-ES_tradnl" sz="12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_tradnl" sz="12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sz="1200" dirty="0" smtClean="0"/>
                    </a:p>
                    <a:p>
                      <a:endParaRPr lang="es-ES_tradnl" sz="1200" dirty="0" smtClean="0"/>
                    </a:p>
                    <a:p>
                      <a:endParaRPr lang="es-ES_tradnl" sz="1200" dirty="0" smtClean="0"/>
                    </a:p>
                    <a:p>
                      <a:endParaRPr lang="es-ES_tradnl" sz="1200" dirty="0" smtClean="0"/>
                    </a:p>
                    <a:p>
                      <a:r>
                        <a:rPr lang="es-ES_tradnl" sz="1200" dirty="0" err="1" smtClean="0"/>
                        <a:t>Photographies</a:t>
                      </a:r>
                      <a:r>
                        <a:rPr lang="es-ES_tradnl" sz="1200" dirty="0" smtClean="0"/>
                        <a:t> et plan </a:t>
                      </a:r>
                      <a:r>
                        <a:rPr lang="es-ES_tradnl" sz="1200" baseline="0" dirty="0" smtClean="0"/>
                        <a:t>du </a:t>
                      </a:r>
                      <a:r>
                        <a:rPr lang="es-ES_tradnl" sz="1200" baseline="0" dirty="0" err="1" smtClean="0"/>
                        <a:t>port</a:t>
                      </a:r>
                      <a:r>
                        <a:rPr lang="es-ES_tradnl" sz="1200" baseline="0" dirty="0" smtClean="0"/>
                        <a:t> du </a:t>
                      </a:r>
                      <a:r>
                        <a:rPr lang="es-ES_tradnl" sz="1200" baseline="0" dirty="0" err="1" smtClean="0"/>
                        <a:t>Havre</a:t>
                      </a:r>
                      <a:r>
                        <a:rPr lang="es-ES_tradnl" sz="1200" baseline="0" dirty="0" smtClean="0"/>
                        <a:t> et  croquis  du </a:t>
                      </a:r>
                      <a:r>
                        <a:rPr lang="es-ES_tradnl" sz="1200" baseline="0" dirty="0" err="1" smtClean="0"/>
                        <a:t>port</a:t>
                      </a:r>
                      <a:r>
                        <a:rPr lang="es-ES_tradnl" sz="1200" baseline="0" dirty="0" smtClean="0"/>
                        <a:t> de </a:t>
                      </a:r>
                      <a:r>
                        <a:rPr lang="es-ES_tradnl" sz="1200" baseline="0" dirty="0" err="1" smtClean="0"/>
                        <a:t>Panama</a:t>
                      </a:r>
                      <a:endParaRPr lang="es-ES_tradnl" sz="1200" baseline="0" dirty="0" smtClean="0"/>
                    </a:p>
                    <a:p>
                      <a:endParaRPr lang="es-ES_tradnl" sz="1200" baseline="0" dirty="0" smtClean="0"/>
                    </a:p>
                    <a:p>
                      <a:endParaRPr lang="es-ES_tradnl" sz="1200" baseline="0" dirty="0" smtClean="0"/>
                    </a:p>
                    <a:p>
                      <a:r>
                        <a:rPr lang="es-ES_tradnl" sz="1200" baseline="0" dirty="0" smtClean="0"/>
                        <a:t>                 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200" dirty="0" err="1" smtClean="0"/>
                        <a:t>Réalisation</a:t>
                      </a:r>
                      <a:r>
                        <a:rPr lang="es-ES_tradnl" sz="1200" dirty="0" smtClean="0"/>
                        <a:t> </a:t>
                      </a:r>
                      <a:r>
                        <a:rPr lang="es-ES_tradnl" sz="1200" dirty="0" err="1" smtClean="0"/>
                        <a:t>d’un</a:t>
                      </a:r>
                      <a:r>
                        <a:rPr lang="es-ES_tradnl" sz="1200" dirty="0" smtClean="0"/>
                        <a:t> croquis </a:t>
                      </a:r>
                      <a:r>
                        <a:rPr lang="es-ES_tradnl" sz="1200" dirty="0" err="1" smtClean="0"/>
                        <a:t>légendé</a:t>
                      </a:r>
                      <a:r>
                        <a:rPr lang="es-ES_tradnl" sz="1200" dirty="0" smtClean="0"/>
                        <a:t>, 4</a:t>
                      </a:r>
                      <a:r>
                        <a:rPr lang="es-ES_tradnl" sz="1200" baseline="0" dirty="0" smtClean="0"/>
                        <a:t> </a:t>
                      </a:r>
                      <a:r>
                        <a:rPr lang="es-ES_tradnl" sz="1200" baseline="0" dirty="0" err="1" smtClean="0"/>
                        <a:t>ou</a:t>
                      </a:r>
                      <a:r>
                        <a:rPr lang="es-ES_tradnl" sz="1200" baseline="0" dirty="0" smtClean="0"/>
                        <a:t> 5 </a:t>
                      </a:r>
                      <a:r>
                        <a:rPr lang="es-ES_tradnl" sz="1200" dirty="0" err="1" smtClean="0"/>
                        <a:t>figurés</a:t>
                      </a:r>
                      <a:r>
                        <a:rPr lang="es-ES_tradnl" sz="1200" dirty="0" smtClean="0"/>
                        <a:t> – </a:t>
                      </a:r>
                      <a:r>
                        <a:rPr lang="es-ES_tradnl" sz="1200" dirty="0" err="1" smtClean="0"/>
                        <a:t>code</a:t>
                      </a:r>
                      <a:r>
                        <a:rPr lang="es-ES_tradnl" sz="1200" dirty="0" smtClean="0"/>
                        <a:t> </a:t>
                      </a:r>
                      <a:r>
                        <a:rPr lang="es-ES_tradnl" sz="1200" dirty="0" err="1" smtClean="0"/>
                        <a:t>couleurs</a:t>
                      </a:r>
                      <a:endParaRPr lang="es-ES_tradnl" sz="1200" dirty="0" smtClean="0"/>
                    </a:p>
                    <a:p>
                      <a:endParaRPr lang="es-ES_tradnl" sz="1200" dirty="0" smtClean="0"/>
                    </a:p>
                    <a:p>
                      <a:endParaRPr lang="es-ES_tradnl" sz="1200" dirty="0" smtClean="0"/>
                    </a:p>
                    <a:p>
                      <a:endParaRPr lang="es-ES_tradnl" sz="1200" dirty="0" smtClean="0"/>
                    </a:p>
                    <a:p>
                      <a:endParaRPr lang="es-ES_tradnl" sz="1200" dirty="0" smtClean="0"/>
                    </a:p>
                    <a:p>
                      <a:endParaRPr lang="es-E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Port, </a:t>
            </a:r>
            <a:r>
              <a:rPr lang="es-ES_tradnl" dirty="0" err="1" smtClean="0"/>
              <a:t>Panama</a:t>
            </a:r>
            <a:r>
              <a:rPr lang="es-ES_tradnl" dirty="0" smtClean="0"/>
              <a:t> Ciudad</a:t>
            </a: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" name="5 Marcador de posición de imagen" descr="port.pn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636" r="563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s-ES_tradnl" sz="2800" dirty="0" err="1" smtClean="0"/>
              <a:t>Classe</a:t>
            </a:r>
            <a:r>
              <a:rPr lang="es-ES_tradnl" sz="2800" dirty="0" smtClean="0"/>
              <a:t> de </a:t>
            </a:r>
            <a:r>
              <a:rPr lang="es-ES_tradnl" sz="2800" dirty="0" err="1" smtClean="0"/>
              <a:t>sixièmes</a:t>
            </a:r>
            <a:endParaRPr lang="es-ES" sz="28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67545" y="836711"/>
          <a:ext cx="8064895" cy="72632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2979"/>
                <a:gridCol w="1612979"/>
                <a:gridCol w="1612979"/>
                <a:gridCol w="1612979"/>
                <a:gridCol w="1612979"/>
              </a:tblGrid>
              <a:tr h="332802"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 smtClean="0"/>
                        <a:t>Matières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 smtClean="0"/>
                        <a:t>Objectifs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 smtClean="0"/>
                        <a:t>Compétences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 smtClean="0"/>
                        <a:t>Support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 smtClean="0"/>
                        <a:t>Notions</a:t>
                      </a:r>
                      <a:endParaRPr lang="es-ES" dirty="0"/>
                    </a:p>
                  </a:txBody>
                  <a:tcPr/>
                </a:tc>
              </a:tr>
              <a:tr h="3744026">
                <a:tc>
                  <a:txBody>
                    <a:bodyPr/>
                    <a:lstStyle/>
                    <a:p>
                      <a:r>
                        <a:rPr lang="es-ES_tradnl" sz="1100" b="1" dirty="0" err="1" smtClean="0"/>
                        <a:t>Géographie</a:t>
                      </a:r>
                      <a:endParaRPr lang="es-E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1100" b="1" dirty="0" err="1" smtClean="0"/>
                        <a:t>Habiter</a:t>
                      </a:r>
                      <a:r>
                        <a:rPr lang="es-ES_tradnl" sz="1100" b="1" dirty="0" smtClean="0"/>
                        <a:t> le </a:t>
                      </a:r>
                      <a:r>
                        <a:rPr lang="es-ES_tradnl" sz="1100" b="1" dirty="0" err="1" smtClean="0"/>
                        <a:t>littoral</a:t>
                      </a:r>
                      <a:r>
                        <a:rPr lang="es-ES_tradnl" sz="1100" b="1" dirty="0" smtClean="0"/>
                        <a:t>  </a:t>
                      </a:r>
                      <a:r>
                        <a:rPr lang="es-ES_tradnl" sz="1100" b="1" dirty="0" err="1" smtClean="0"/>
                        <a:t>au</a:t>
                      </a:r>
                      <a:r>
                        <a:rPr lang="es-ES_tradnl" sz="1100" b="1" dirty="0" smtClean="0"/>
                        <a:t> </a:t>
                      </a:r>
                      <a:r>
                        <a:rPr lang="es-ES_tradnl" sz="1100" b="1" dirty="0" err="1" smtClean="0"/>
                        <a:t>Panama</a:t>
                      </a:r>
                      <a:r>
                        <a:rPr lang="es-ES_tradnl" sz="1100" b="1" dirty="0" smtClean="0"/>
                        <a:t> : </a:t>
                      </a:r>
                      <a:r>
                        <a:rPr lang="es-ES_tradnl" sz="1100" b="1" dirty="0" err="1" smtClean="0"/>
                        <a:t>comment</a:t>
                      </a:r>
                      <a:r>
                        <a:rPr lang="es-ES_tradnl" sz="1100" b="1" dirty="0" smtClean="0"/>
                        <a:t> les </a:t>
                      </a:r>
                      <a:r>
                        <a:rPr lang="es-ES_tradnl" sz="1100" b="1" dirty="0" err="1" smtClean="0"/>
                        <a:t>hommes</a:t>
                      </a:r>
                      <a:r>
                        <a:rPr lang="es-ES_tradnl" sz="1100" b="1" dirty="0" smtClean="0"/>
                        <a:t> </a:t>
                      </a:r>
                      <a:r>
                        <a:rPr lang="es-ES_tradnl" sz="1100" b="1" dirty="0" err="1" smtClean="0"/>
                        <a:t>transforment-ils</a:t>
                      </a:r>
                      <a:r>
                        <a:rPr lang="es-ES_tradnl" sz="1100" b="1" baseline="0" dirty="0" smtClean="0"/>
                        <a:t> les </a:t>
                      </a:r>
                      <a:r>
                        <a:rPr lang="es-ES_tradnl" sz="1100" b="1" baseline="0" dirty="0" err="1" smtClean="0"/>
                        <a:t>littoraux</a:t>
                      </a:r>
                      <a:r>
                        <a:rPr lang="es-ES_tradnl" sz="1100" b="1" baseline="0" dirty="0" smtClean="0"/>
                        <a:t> </a:t>
                      </a:r>
                      <a:r>
                        <a:rPr lang="es-ES_tradnl" sz="1100" b="1" baseline="0" dirty="0" err="1" smtClean="0"/>
                        <a:t>pour</a:t>
                      </a:r>
                      <a:r>
                        <a:rPr lang="es-ES_tradnl" sz="1100" b="1" baseline="0" dirty="0" smtClean="0"/>
                        <a:t> </a:t>
                      </a:r>
                      <a:r>
                        <a:rPr lang="es-ES_tradnl" sz="1100" b="1" baseline="0" dirty="0" err="1" smtClean="0"/>
                        <a:t>leurs</a:t>
                      </a:r>
                      <a:r>
                        <a:rPr lang="es-ES_tradnl" sz="1100" b="1" baseline="0" dirty="0" smtClean="0"/>
                        <a:t> </a:t>
                      </a:r>
                      <a:r>
                        <a:rPr lang="es-ES_tradnl" sz="1100" b="1" baseline="0" dirty="0" err="1" smtClean="0"/>
                        <a:t>activités</a:t>
                      </a:r>
                      <a:r>
                        <a:rPr lang="es-ES_tradnl" sz="1100" b="1" baseline="0" dirty="0" smtClean="0"/>
                        <a:t> ? </a:t>
                      </a:r>
                      <a:r>
                        <a:rPr lang="es-ES_tradnl" sz="1100" b="1" baseline="0" dirty="0" err="1" smtClean="0"/>
                        <a:t>Comment</a:t>
                      </a:r>
                      <a:r>
                        <a:rPr lang="es-ES_tradnl" sz="1100" b="1" baseline="0" dirty="0" smtClean="0"/>
                        <a:t> se </a:t>
                      </a:r>
                      <a:r>
                        <a:rPr lang="es-ES_tradnl" sz="1100" b="1" baseline="0" dirty="0" err="1" smtClean="0"/>
                        <a:t>traduit</a:t>
                      </a:r>
                      <a:r>
                        <a:rPr lang="es-ES_tradnl" sz="1100" b="1" baseline="0" dirty="0" smtClean="0"/>
                        <a:t> </a:t>
                      </a:r>
                      <a:r>
                        <a:rPr lang="es-ES_tradnl" sz="1100" b="1" baseline="0" dirty="0" err="1" smtClean="0"/>
                        <a:t>dans</a:t>
                      </a:r>
                      <a:r>
                        <a:rPr lang="es-ES_tradnl" sz="1100" b="1" baseline="0" dirty="0" smtClean="0"/>
                        <a:t> le </a:t>
                      </a:r>
                      <a:r>
                        <a:rPr lang="es-ES_tradnl" sz="1100" b="1" baseline="0" dirty="0" err="1" smtClean="0"/>
                        <a:t>paysage</a:t>
                      </a:r>
                      <a:r>
                        <a:rPr lang="es-ES_tradnl" sz="1100" b="1" baseline="0" dirty="0" smtClean="0"/>
                        <a:t>, </a:t>
                      </a:r>
                      <a:r>
                        <a:rPr lang="es-ES_tradnl" sz="1100" b="1" baseline="0" dirty="0" err="1" smtClean="0"/>
                        <a:t>l’implantation</a:t>
                      </a:r>
                      <a:r>
                        <a:rPr lang="es-ES_tradnl" sz="1100" b="1" baseline="0" dirty="0" smtClean="0"/>
                        <a:t> </a:t>
                      </a:r>
                      <a:r>
                        <a:rPr lang="es-ES_tradnl" sz="1100" b="1" baseline="0" dirty="0" err="1" smtClean="0"/>
                        <a:t>d’une</a:t>
                      </a:r>
                      <a:r>
                        <a:rPr lang="es-ES_tradnl" sz="1100" b="1" baseline="0" dirty="0" smtClean="0"/>
                        <a:t> </a:t>
                      </a:r>
                      <a:r>
                        <a:rPr lang="es-ES_tradnl" sz="1100" b="1" baseline="0" dirty="0" err="1" smtClean="0"/>
                        <a:t>station</a:t>
                      </a:r>
                      <a:r>
                        <a:rPr lang="es-ES_tradnl" sz="1100" b="1" baseline="0" dirty="0" smtClean="0"/>
                        <a:t> </a:t>
                      </a:r>
                      <a:r>
                        <a:rPr lang="es-ES_tradnl" sz="1100" b="1" baseline="0" dirty="0" err="1" smtClean="0"/>
                        <a:t>balnéaire</a:t>
                      </a:r>
                      <a:r>
                        <a:rPr lang="es-ES_tradnl" sz="1100" b="1" baseline="0" dirty="0" smtClean="0"/>
                        <a:t> ?</a:t>
                      </a:r>
                      <a:endParaRPr lang="es-ES_tradnl" sz="1100" b="1" dirty="0" smtClean="0"/>
                    </a:p>
                    <a:p>
                      <a:pPr algn="l"/>
                      <a:endParaRPr lang="es-ES_tradnl" sz="11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100" baseline="0" dirty="0" smtClean="0"/>
                        <a:t>Rappel </a:t>
                      </a:r>
                      <a:r>
                        <a:rPr lang="es-ES_tradnl" sz="1100" baseline="0" dirty="0" smtClean="0"/>
                        <a:t>- </a:t>
                      </a:r>
                      <a:r>
                        <a:rPr lang="es-ES_tradnl" sz="1100" baseline="0" dirty="0" err="1" smtClean="0"/>
                        <a:t>complexe</a:t>
                      </a:r>
                      <a:r>
                        <a:rPr lang="es-ES_tradnl" sz="1100" baseline="0" dirty="0" smtClean="0"/>
                        <a:t> </a:t>
                      </a:r>
                      <a:r>
                        <a:rPr lang="es-ES_tradnl" sz="1100" baseline="0" dirty="0" err="1" smtClean="0"/>
                        <a:t>industrialo-portuaire</a:t>
                      </a:r>
                      <a:r>
                        <a:rPr lang="es-ES_tradnl" sz="1100" baseline="0" dirty="0" smtClean="0"/>
                        <a:t> Balboa, </a:t>
                      </a:r>
                      <a:r>
                        <a:rPr lang="es-ES_tradnl" sz="1100" baseline="0" dirty="0" err="1" smtClean="0"/>
                        <a:t>préservation</a:t>
                      </a:r>
                      <a:r>
                        <a:rPr lang="es-ES_tradnl" sz="1100" baseline="0" dirty="0" smtClean="0"/>
                        <a:t> du </a:t>
                      </a:r>
                      <a:r>
                        <a:rPr lang="es-ES_tradnl" sz="1100" baseline="0" dirty="0" err="1" smtClean="0"/>
                        <a:t>littoral</a:t>
                      </a:r>
                      <a:r>
                        <a:rPr lang="es-ES_tradnl" sz="1100" baseline="0" dirty="0" smtClean="0"/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_tradnl" sz="11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100" baseline="0" dirty="0" err="1" smtClean="0"/>
                        <a:t>Multimodalité</a:t>
                      </a:r>
                      <a:r>
                        <a:rPr lang="es-ES_tradnl" sz="1100" baseline="0" dirty="0" smtClean="0"/>
                        <a:t> des </a:t>
                      </a:r>
                      <a:r>
                        <a:rPr lang="es-ES_tradnl" sz="1100" baseline="0" dirty="0" err="1" smtClean="0"/>
                        <a:t>infrastructures</a:t>
                      </a:r>
                      <a:r>
                        <a:rPr lang="es-ES_tradnl" sz="1100" baseline="0" dirty="0" smtClean="0"/>
                        <a:t> de </a:t>
                      </a:r>
                      <a:r>
                        <a:rPr lang="es-ES_tradnl" sz="1100" baseline="0" dirty="0" err="1" smtClean="0"/>
                        <a:t>transports</a:t>
                      </a:r>
                      <a:r>
                        <a:rPr lang="es-ES_tradnl" sz="1100" baseline="0" dirty="0" smtClean="0"/>
                        <a:t> et de </a:t>
                      </a:r>
                      <a:r>
                        <a:rPr lang="es-ES_tradnl" sz="1100" baseline="0" dirty="0" err="1" smtClean="0"/>
                        <a:t>services</a:t>
                      </a:r>
                      <a:r>
                        <a:rPr lang="es-ES_tradnl" sz="1100" baseline="0" dirty="0" smtClean="0"/>
                        <a:t> (</a:t>
                      </a:r>
                      <a:r>
                        <a:rPr lang="es-ES_tradnl" sz="1100" baseline="0" dirty="0" err="1" smtClean="0"/>
                        <a:t>réseau</a:t>
                      </a:r>
                      <a:r>
                        <a:rPr lang="es-ES_tradnl" sz="1100" baseline="0" dirty="0" smtClean="0"/>
                        <a:t> </a:t>
                      </a:r>
                      <a:r>
                        <a:rPr lang="es-ES_tradnl" sz="1100" baseline="0" dirty="0" err="1" smtClean="0"/>
                        <a:t>autoroutier</a:t>
                      </a:r>
                      <a:r>
                        <a:rPr lang="es-ES_tradnl" sz="1100" baseline="0" dirty="0" smtClean="0"/>
                        <a:t>, </a:t>
                      </a:r>
                      <a:r>
                        <a:rPr lang="es-ES_tradnl" sz="1100" baseline="0" dirty="0" err="1" smtClean="0"/>
                        <a:t>aménagements</a:t>
                      </a:r>
                      <a:r>
                        <a:rPr lang="es-ES_tradnl" sz="1100" baseline="0" dirty="0" smtClean="0"/>
                        <a:t> du </a:t>
                      </a:r>
                      <a:r>
                        <a:rPr lang="es-ES_tradnl" sz="1100" baseline="0" dirty="0" err="1" smtClean="0"/>
                        <a:t>réseau</a:t>
                      </a:r>
                      <a:r>
                        <a:rPr lang="es-ES_tradnl" sz="1100" baseline="0" dirty="0" smtClean="0"/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_tradnl" sz="1100" baseline="0" dirty="0" smtClean="0"/>
                    </a:p>
                    <a:p>
                      <a:pPr algn="l"/>
                      <a:r>
                        <a:rPr lang="es-ES_tradnl" sz="1100" dirty="0" err="1" smtClean="0"/>
                        <a:t>Découvrir</a:t>
                      </a:r>
                      <a:r>
                        <a:rPr lang="es-ES_tradnl" sz="1100" dirty="0" smtClean="0"/>
                        <a:t> San</a:t>
                      </a:r>
                      <a:r>
                        <a:rPr lang="es-ES_tradnl" sz="1100" baseline="0" dirty="0" smtClean="0"/>
                        <a:t> Carlos, </a:t>
                      </a:r>
                      <a:r>
                        <a:rPr lang="es-ES_tradnl" sz="1100" baseline="0" dirty="0" err="1" smtClean="0"/>
                        <a:t>ville</a:t>
                      </a:r>
                      <a:r>
                        <a:rPr lang="es-ES_tradnl" sz="1100" baseline="0" dirty="0" smtClean="0"/>
                        <a:t>  </a:t>
                      </a:r>
                      <a:r>
                        <a:rPr lang="es-ES_tradnl" sz="1100" baseline="0" dirty="0" err="1" smtClean="0"/>
                        <a:t>balnéaire</a:t>
                      </a:r>
                      <a:r>
                        <a:rPr lang="es-ES_tradnl" sz="1100" baseline="0" dirty="0" smtClean="0"/>
                        <a:t> </a:t>
                      </a:r>
                      <a:r>
                        <a:rPr lang="es-ES_tradnl" sz="1100" baseline="0" dirty="0" err="1" smtClean="0"/>
                        <a:t>touristique</a:t>
                      </a:r>
                      <a:r>
                        <a:rPr lang="es-ES_tradnl" sz="1100" baseline="0" dirty="0" smtClean="0"/>
                        <a:t>, visite du </a:t>
                      </a:r>
                      <a:r>
                        <a:rPr lang="es-ES_tradnl" sz="1100" baseline="0" dirty="0" err="1" smtClean="0"/>
                        <a:t>parc</a:t>
                      </a:r>
                      <a:r>
                        <a:rPr lang="es-ES_tradnl" sz="1100" baseline="0" dirty="0" smtClean="0"/>
                        <a:t> </a:t>
                      </a:r>
                      <a:r>
                        <a:rPr lang="es-ES_tradnl" sz="1100" baseline="0" dirty="0" err="1" smtClean="0"/>
                        <a:t>naturel</a:t>
                      </a:r>
                      <a:r>
                        <a:rPr lang="es-ES_tradnl" sz="1100" baseline="0" dirty="0" smtClean="0"/>
                        <a:t> des </a:t>
                      </a:r>
                      <a:r>
                        <a:rPr lang="es-ES_tradnl" sz="1100" baseline="0" dirty="0" err="1" smtClean="0"/>
                        <a:t>mangroves</a:t>
                      </a:r>
                      <a:endParaRPr lang="es-ES_tradnl" sz="1100" baseline="0" dirty="0" smtClean="0"/>
                    </a:p>
                    <a:p>
                      <a:pPr algn="l"/>
                      <a:endParaRPr lang="es-ES_tradnl" sz="1100" baseline="0" dirty="0" smtClean="0"/>
                    </a:p>
                    <a:p>
                      <a:endParaRPr lang="es-E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 algn="l">
                        <a:buAutoNum type="alphaLcPeriod"/>
                      </a:pPr>
                      <a:r>
                        <a:rPr lang="es-ES_tradnl" sz="1100" dirty="0" err="1" smtClean="0"/>
                        <a:t>Localiser</a:t>
                      </a:r>
                      <a:r>
                        <a:rPr lang="es-ES_tradnl" sz="1100" dirty="0" smtClean="0"/>
                        <a:t>, </a:t>
                      </a:r>
                      <a:r>
                        <a:rPr lang="es-ES_tradnl" sz="1100" dirty="0" err="1" smtClean="0"/>
                        <a:t>situer</a:t>
                      </a:r>
                      <a:r>
                        <a:rPr lang="es-ES_tradnl" sz="1100" dirty="0" smtClean="0"/>
                        <a:t> une </a:t>
                      </a:r>
                      <a:r>
                        <a:rPr lang="es-ES_tradnl" sz="1100" dirty="0" err="1" smtClean="0"/>
                        <a:t>station</a:t>
                      </a:r>
                      <a:r>
                        <a:rPr lang="es-ES_tradnl" sz="1100" dirty="0" smtClean="0"/>
                        <a:t> </a:t>
                      </a:r>
                      <a:r>
                        <a:rPr lang="es-ES_tradnl" sz="1100" dirty="0" err="1" smtClean="0"/>
                        <a:t>touristique</a:t>
                      </a:r>
                      <a:r>
                        <a:rPr lang="es-ES_tradnl" sz="1100" baseline="0" dirty="0" smtClean="0"/>
                        <a:t> </a:t>
                      </a:r>
                      <a:r>
                        <a:rPr lang="es-ES_tradnl" sz="1100" dirty="0" smtClean="0"/>
                        <a:t>San Carlos </a:t>
                      </a:r>
                    </a:p>
                    <a:p>
                      <a:pPr marL="228600" indent="-228600" algn="l">
                        <a:buAutoNum type="alphaLcPeriod"/>
                      </a:pPr>
                      <a:endParaRPr lang="es-ES_tradnl" sz="1100" dirty="0" smtClean="0"/>
                    </a:p>
                    <a:p>
                      <a:pPr marL="228600" indent="-228600" algn="l">
                        <a:buAutoNum type="alphaLcPeriod"/>
                      </a:pPr>
                      <a:r>
                        <a:rPr lang="es-ES_tradnl" sz="1100" dirty="0" err="1" smtClean="0"/>
                        <a:t>Etablir</a:t>
                      </a:r>
                      <a:r>
                        <a:rPr lang="es-ES_tradnl" sz="1100" baseline="0" dirty="0" smtClean="0"/>
                        <a:t> un </a:t>
                      </a:r>
                      <a:r>
                        <a:rPr lang="es-ES_tradnl" sz="1100" dirty="0" err="1" smtClean="0"/>
                        <a:t>Itinéraire</a:t>
                      </a:r>
                      <a:r>
                        <a:rPr lang="es-ES_tradnl" sz="1100" dirty="0" smtClean="0"/>
                        <a:t>  puerto</a:t>
                      </a:r>
                      <a:r>
                        <a:rPr lang="es-ES_tradnl" sz="1100" baseline="0" dirty="0" smtClean="0"/>
                        <a:t> de Balboa</a:t>
                      </a:r>
                      <a:r>
                        <a:rPr lang="es-ES_tradnl" sz="1100" dirty="0" smtClean="0"/>
                        <a:t>/San</a:t>
                      </a:r>
                      <a:r>
                        <a:rPr lang="es-ES_tradnl" sz="1100" baseline="0" dirty="0" smtClean="0"/>
                        <a:t> Carlos par le </a:t>
                      </a:r>
                      <a:r>
                        <a:rPr lang="es-ES_tradnl" sz="1100" baseline="0" dirty="0" err="1" smtClean="0"/>
                        <a:t>réseau</a:t>
                      </a:r>
                      <a:r>
                        <a:rPr lang="es-ES_tradnl" sz="1100" baseline="0" dirty="0" smtClean="0"/>
                        <a:t> </a:t>
                      </a:r>
                      <a:r>
                        <a:rPr lang="es-ES_tradnl" sz="1100" baseline="0" dirty="0" err="1" smtClean="0"/>
                        <a:t>routier</a:t>
                      </a:r>
                      <a:r>
                        <a:rPr lang="es-ES_tradnl" sz="1100" baseline="0" dirty="0" smtClean="0"/>
                        <a:t> </a:t>
                      </a:r>
                      <a:endParaRPr lang="es-ES_tradnl" sz="1100" dirty="0" smtClean="0"/>
                    </a:p>
                    <a:p>
                      <a:pPr marL="228600" indent="-228600" algn="l">
                        <a:buAutoNum type="alphaLcPeriod"/>
                      </a:pPr>
                      <a:endParaRPr lang="es-ES_tradnl" sz="1100" baseline="0" dirty="0" smtClean="0"/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lphaLcPeriod"/>
                        <a:tabLst/>
                        <a:defRPr/>
                      </a:pPr>
                      <a:r>
                        <a:rPr lang="es-ES_tradnl" sz="1100" baseline="0" dirty="0" err="1" smtClean="0"/>
                        <a:t>Description</a:t>
                      </a:r>
                      <a:r>
                        <a:rPr lang="es-ES_tradnl" sz="1100" baseline="0" dirty="0" smtClean="0"/>
                        <a:t>, </a:t>
                      </a:r>
                      <a:r>
                        <a:rPr lang="es-ES_tradnl" sz="1100" baseline="0" dirty="0" err="1" smtClean="0"/>
                        <a:t>lecture</a:t>
                      </a:r>
                      <a:r>
                        <a:rPr lang="es-ES_tradnl" sz="1100" baseline="0" dirty="0" smtClean="0"/>
                        <a:t> de </a:t>
                      </a:r>
                      <a:r>
                        <a:rPr lang="es-ES_tradnl" sz="1100" baseline="0" dirty="0" err="1" smtClean="0"/>
                        <a:t>paysages</a:t>
                      </a:r>
                      <a:r>
                        <a:rPr lang="es-ES_tradnl" sz="1100" baseline="0" dirty="0" smtClean="0"/>
                        <a:t>, </a:t>
                      </a:r>
                      <a:r>
                        <a:rPr lang="es-ES_tradnl" sz="1100" baseline="0" dirty="0" err="1" smtClean="0"/>
                        <a:t>traduction</a:t>
                      </a:r>
                      <a:r>
                        <a:rPr lang="es-ES_tradnl" sz="1100" baseline="0" dirty="0" smtClean="0"/>
                        <a:t> </a:t>
                      </a:r>
                      <a:r>
                        <a:rPr lang="es-ES_tradnl" sz="1100" baseline="0" dirty="0" err="1" smtClean="0"/>
                        <a:t>cartographique</a:t>
                      </a:r>
                      <a:r>
                        <a:rPr lang="es-ES_tradnl" sz="1100" baseline="0" dirty="0" smtClean="0"/>
                        <a:t> (</a:t>
                      </a:r>
                      <a:r>
                        <a:rPr lang="es-ES_tradnl" sz="1100" baseline="0" dirty="0" err="1" smtClean="0"/>
                        <a:t>réalisation</a:t>
                      </a:r>
                      <a:r>
                        <a:rPr lang="es-ES_tradnl" sz="1100" baseline="0" dirty="0" smtClean="0"/>
                        <a:t> </a:t>
                      </a:r>
                      <a:r>
                        <a:rPr lang="es-ES_tradnl" sz="1100" baseline="0" dirty="0" err="1" smtClean="0"/>
                        <a:t>d’un</a:t>
                      </a:r>
                      <a:r>
                        <a:rPr lang="es-ES_tradnl" sz="1100" baseline="0" dirty="0" smtClean="0"/>
                        <a:t> croquis)</a:t>
                      </a:r>
                      <a:r>
                        <a:rPr lang="es-ES_tradnl" sz="1100" dirty="0" smtClean="0"/>
                        <a:t> 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lphaLcPeriod"/>
                        <a:tabLst/>
                        <a:defRPr/>
                      </a:pPr>
                      <a:endParaRPr lang="es-ES_tradnl" sz="1100" dirty="0" smtClean="0"/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lphaLcPeriod"/>
                        <a:tabLst/>
                        <a:defRPr/>
                      </a:pPr>
                      <a:r>
                        <a:rPr lang="es-ES_tradnl" sz="1100" dirty="0" err="1" smtClean="0"/>
                        <a:t>Repérer</a:t>
                      </a:r>
                      <a:r>
                        <a:rPr lang="es-ES_tradnl" sz="1100" dirty="0" smtClean="0"/>
                        <a:t> le </a:t>
                      </a:r>
                      <a:r>
                        <a:rPr lang="es-ES_tradnl" sz="1100" dirty="0" err="1" smtClean="0"/>
                        <a:t>type</a:t>
                      </a:r>
                      <a:r>
                        <a:rPr lang="es-ES_tradnl" sz="1100" baseline="0" dirty="0" smtClean="0"/>
                        <a:t> </a:t>
                      </a:r>
                      <a:r>
                        <a:rPr lang="es-ES_tradnl" sz="1100" baseline="0" dirty="0" err="1" smtClean="0"/>
                        <a:t>d’activités</a:t>
                      </a:r>
                      <a:r>
                        <a:rPr lang="es-ES_tradnl" sz="1100" baseline="0" dirty="0" smtClean="0"/>
                        <a:t> (</a:t>
                      </a:r>
                      <a:r>
                        <a:rPr lang="es-ES_tradnl" sz="1100" baseline="0" dirty="0" err="1" smtClean="0"/>
                        <a:t>tourisme</a:t>
                      </a:r>
                      <a:r>
                        <a:rPr lang="es-ES_tradnl" sz="1100" baseline="0" dirty="0" smtClean="0"/>
                        <a:t>), </a:t>
                      </a:r>
                      <a:r>
                        <a:rPr lang="es-ES_tradnl" sz="1100" baseline="0" dirty="0" err="1" smtClean="0"/>
                        <a:t>aménagements</a:t>
                      </a:r>
                      <a:r>
                        <a:rPr lang="es-ES_tradnl" sz="1100" baseline="0" dirty="0" smtClean="0"/>
                        <a:t> </a:t>
                      </a:r>
                      <a:r>
                        <a:rPr lang="es-ES_tradnl" sz="1100" baseline="0" dirty="0" err="1" smtClean="0"/>
                        <a:t>prévus</a:t>
                      </a:r>
                      <a:r>
                        <a:rPr lang="es-ES_tradnl" sz="1100" baseline="0" dirty="0" smtClean="0"/>
                        <a:t> (</a:t>
                      </a:r>
                      <a:r>
                        <a:rPr lang="es-ES_tradnl" sz="1100" baseline="0" dirty="0" err="1" smtClean="0"/>
                        <a:t>maquettes</a:t>
                      </a:r>
                      <a:r>
                        <a:rPr lang="es-ES_tradnl" sz="1100" baseline="0" dirty="0" smtClean="0"/>
                        <a:t>,</a:t>
                      </a:r>
                      <a:endParaRPr lang="es-ES_tradnl" sz="1100" baseline="0" dirty="0" smtClean="0"/>
                    </a:p>
                    <a:p>
                      <a:pPr marL="228600" indent="-228600" algn="l">
                        <a:buAutoNum type="alphaLcPeriod"/>
                      </a:pPr>
                      <a:endParaRPr lang="es-ES_tradnl" sz="1100" baseline="0" dirty="0" smtClean="0"/>
                    </a:p>
                    <a:p>
                      <a:endParaRPr lang="es-E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ES_tradn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Carte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du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Panama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(Google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Map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ES_tradn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ES_tradn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ES_tradn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ES_tradn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Photographies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prises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au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cours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de la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sortie</a:t>
                      </a:r>
                      <a:endParaRPr kumimoji="0" lang="es-ES_tradn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Lexique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approprié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Lecture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cartes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á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différentes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échelles</a:t>
                      </a:r>
                      <a:endParaRPr kumimoji="0" lang="es-ES_tradn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ES_tradn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ES_tradn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ES_tradn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ES_tradn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ES_tradn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ES_tradn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ES_tradn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ES_tradn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ES_tradn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Légende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7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ou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8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figurés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titre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et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échelle</a:t>
                      </a:r>
                      <a:endParaRPr kumimoji="0" lang="es-ES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1100" dirty="0"/>
                    </a:p>
                  </a:txBody>
                  <a:tcPr/>
                </a:tc>
              </a:tr>
              <a:tr h="1944461">
                <a:tc>
                  <a:txBody>
                    <a:bodyPr/>
                    <a:lstStyle/>
                    <a:p>
                      <a:r>
                        <a:rPr lang="es-ES_tradnl" sz="1100" b="1" dirty="0" err="1" smtClean="0"/>
                        <a:t>Espagnol</a:t>
                      </a:r>
                      <a:endParaRPr lang="es-E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Les </a:t>
                      </a:r>
                      <a:r>
                        <a:rPr kumimoji="0" lang="es-ES_tradnl" sz="11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ressources</a:t>
                      </a:r>
                      <a:r>
                        <a:rPr kumimoji="0" lang="es-ES_tradnl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s-ES_tradnl" sz="11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naturelles</a:t>
                      </a:r>
                      <a:r>
                        <a:rPr kumimoji="0" lang="es-ES_tradnl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: m</a:t>
                      </a:r>
                      <a:r>
                        <a:rPr lang="es-ES_tradnl" sz="1100" b="1" baseline="0" dirty="0" err="1" smtClean="0"/>
                        <a:t>ise</a:t>
                      </a:r>
                      <a:r>
                        <a:rPr lang="es-ES_tradnl" sz="1100" b="1" baseline="0" dirty="0" smtClean="0"/>
                        <a:t> en </a:t>
                      </a:r>
                      <a:r>
                        <a:rPr lang="es-ES_tradnl" sz="1100" b="1" baseline="0" dirty="0" err="1" smtClean="0"/>
                        <a:t>valeur</a:t>
                      </a:r>
                      <a:r>
                        <a:rPr lang="es-ES_tradnl" sz="1100" b="1" baseline="0" dirty="0" smtClean="0"/>
                        <a:t> </a:t>
                      </a:r>
                      <a:r>
                        <a:rPr lang="es-ES_tradnl" sz="1100" b="1" baseline="0" dirty="0" err="1" smtClean="0"/>
                        <a:t>ou</a:t>
                      </a:r>
                      <a:r>
                        <a:rPr lang="es-ES_tradnl" sz="1100" b="1" baseline="0" dirty="0" smtClean="0"/>
                        <a:t> en </a:t>
                      </a:r>
                      <a:r>
                        <a:rPr lang="es-ES_tradnl" sz="1100" b="1" baseline="0" dirty="0" err="1" smtClean="0"/>
                        <a:t>danger</a:t>
                      </a:r>
                      <a:r>
                        <a:rPr lang="es-ES_tradnl" sz="1100" b="1" baseline="0" dirty="0" smtClean="0"/>
                        <a:t> </a:t>
                      </a:r>
                      <a:r>
                        <a:rPr lang="es-ES_tradnl" sz="1100" b="1" baseline="0" dirty="0" err="1" smtClean="0"/>
                        <a:t>d’un</a:t>
                      </a:r>
                      <a:r>
                        <a:rPr lang="es-ES_tradnl" sz="1100" b="1" baseline="0" dirty="0" smtClean="0"/>
                        <a:t> </a:t>
                      </a:r>
                      <a:r>
                        <a:rPr lang="es-ES_tradnl" sz="1100" b="1" baseline="0" dirty="0" err="1" smtClean="0"/>
                        <a:t>littoral</a:t>
                      </a:r>
                      <a:r>
                        <a:rPr lang="es-ES_tradnl" sz="1100" b="1" baseline="0" dirty="0" smtClean="0"/>
                        <a:t> ?</a:t>
                      </a:r>
                      <a:endParaRPr kumimoji="0" lang="es-ES_tradnl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ES_tradnl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Mesurer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l’Impact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l’activité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humaine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sur le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paysage</a:t>
                      </a:r>
                      <a:endParaRPr kumimoji="0" lang="es-ES_tradn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a.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Réaliser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un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exposé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bilingue</a:t>
                      </a:r>
                      <a:endParaRPr kumimoji="0" lang="es-ES_tradn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Sensibiliser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à la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fragilité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l’écosystème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mangroves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réglementations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d’urbanisme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développement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local)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b.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Maîtriser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l’outil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informatique</a:t>
                      </a:r>
                      <a:endParaRPr kumimoji="0" lang="es-ES_tradn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Visite de San Carlos (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enseignants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espagnol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s-ES_tradnl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histoire-géographie</a:t>
                      </a:r>
                      <a:r>
                        <a:rPr kumimoji="0" lang="es-ES_tradnl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s-E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100" dirty="0" err="1" smtClean="0"/>
                        <a:t>Vocabulaire</a:t>
                      </a:r>
                      <a:r>
                        <a:rPr lang="es-ES_tradnl" sz="1100" baseline="0" dirty="0" smtClean="0"/>
                        <a:t> </a:t>
                      </a:r>
                      <a:r>
                        <a:rPr lang="es-ES_tradnl" sz="1100" baseline="0" dirty="0" err="1" smtClean="0"/>
                        <a:t>bilingue</a:t>
                      </a:r>
                      <a:endParaRPr lang="es-ES_tradnl" sz="1100" baseline="0" dirty="0" smtClean="0"/>
                    </a:p>
                    <a:p>
                      <a:r>
                        <a:rPr lang="es-ES_tradnl" sz="1100" baseline="0" dirty="0" smtClean="0"/>
                        <a:t>B2I</a:t>
                      </a:r>
                      <a:endParaRPr lang="es-ES_tradnl" sz="1100" baseline="0" dirty="0" smtClean="0"/>
                    </a:p>
                    <a:p>
                      <a:endParaRPr lang="es-ES" sz="11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San Carlos, </a:t>
            </a:r>
            <a:r>
              <a:rPr lang="es-ES_tradnl" dirty="0" err="1" smtClean="0"/>
              <a:t>Panama</a:t>
            </a: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ES_tradnl" dirty="0" err="1" smtClean="0"/>
              <a:t>Carte</a:t>
            </a:r>
            <a:r>
              <a:rPr lang="es-ES_tradnl" dirty="0" smtClean="0"/>
              <a:t> du </a:t>
            </a:r>
            <a:r>
              <a:rPr lang="es-ES_tradnl" dirty="0" err="1" smtClean="0"/>
              <a:t>Panama</a:t>
            </a:r>
            <a:endParaRPr lang="es-ES" dirty="0"/>
          </a:p>
        </p:txBody>
      </p:sp>
      <p:pic>
        <p:nvPicPr>
          <p:cNvPr id="22530" name="Picture 2" descr="https://encrypted-tbn2.gstatic.com/images?q=tbn:ANd9GcQVb668A7LUeT1LerVHX0JZJzoKzyTiQEn8x7kf4ovm-W2wIU0iZ2tXpOAB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3256" r="1325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600</Words>
  <Application>Microsoft Office PowerPoint</Application>
  <PresentationFormat>Presentación en pantalla (4:3)</PresentationFormat>
  <Paragraphs>152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Habiter les littoraux à travers la découverte du pays d’accueil : le Panama</vt:lpstr>
      <vt:lpstr>Objectifs communs</vt:lpstr>
      <vt:lpstr>Classe de CM1</vt:lpstr>
      <vt:lpstr>Panama Pacifico, Panama</vt:lpstr>
      <vt:lpstr>Panama Pacifico</vt:lpstr>
      <vt:lpstr>Classe de CM2</vt:lpstr>
      <vt:lpstr>Port, Panama Ciudad</vt:lpstr>
      <vt:lpstr>Classe de sixièmes</vt:lpstr>
      <vt:lpstr>San Carlos, Panama</vt:lpstr>
      <vt:lpstr>Mangrove à San Carlos</vt:lpstr>
      <vt:lpstr>Projet immobilier, San Carlos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 déplacer au Panama</dc:title>
  <dc:creator>Stage8</dc:creator>
  <cp:lastModifiedBy>Stage8</cp:lastModifiedBy>
  <cp:revision>40</cp:revision>
  <dcterms:created xsi:type="dcterms:W3CDTF">2015-03-24T16:41:56Z</dcterms:created>
  <dcterms:modified xsi:type="dcterms:W3CDTF">2015-03-25T15:31:31Z</dcterms:modified>
</cp:coreProperties>
</file>