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6"/>
  </p:notesMasterIdLst>
  <p:sldIdLst>
    <p:sldId id="256" r:id="rId2"/>
    <p:sldId id="257" r:id="rId3"/>
    <p:sldId id="259" r:id="rId4"/>
    <p:sldId id="261" r:id="rId5"/>
    <p:sldId id="260" r:id="rId6"/>
    <p:sldId id="263" r:id="rId7"/>
    <p:sldId id="281" r:id="rId8"/>
    <p:sldId id="278" r:id="rId9"/>
    <p:sldId id="299" r:id="rId10"/>
    <p:sldId id="298" r:id="rId11"/>
    <p:sldId id="279" r:id="rId12"/>
    <p:sldId id="277" r:id="rId13"/>
    <p:sldId id="272" r:id="rId14"/>
    <p:sldId id="273" r:id="rId15"/>
    <p:sldId id="300" r:id="rId16"/>
    <p:sldId id="282" r:id="rId17"/>
    <p:sldId id="265" r:id="rId18"/>
    <p:sldId id="268" r:id="rId19"/>
    <p:sldId id="294" r:id="rId20"/>
    <p:sldId id="285" r:id="rId21"/>
    <p:sldId id="286" r:id="rId22"/>
    <p:sldId id="297" r:id="rId23"/>
    <p:sldId id="288" r:id="rId24"/>
    <p:sldId id="295" r:id="rId25"/>
    <p:sldId id="289" r:id="rId26"/>
    <p:sldId id="269" r:id="rId27"/>
    <p:sldId id="283" r:id="rId28"/>
    <p:sldId id="284" r:id="rId29"/>
    <p:sldId id="292" r:id="rId30"/>
    <p:sldId id="296" r:id="rId31"/>
    <p:sldId id="276" r:id="rId32"/>
    <p:sldId id="291" r:id="rId33"/>
    <p:sldId id="293" r:id="rId34"/>
    <p:sldId id="290" r:id="rId35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0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4" autoAdjust="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3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F265E-0DF0-994C-9DE4-B07D3DD6EC77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70BF50-0339-DF43-8A6D-8CA7A2CD529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625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y a d'abord les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aptitudes sensorielles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(vue, ouïe, etc.),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ensuite les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aptitudes 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sensorimotrices, qui font appel à l'action simultanée d'un sens et d'un geste (habileté manuelle,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aptitude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à conduire les véhicules, etc.),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puis les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aptitudes 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purement mentales (mémoire, attention, observation, jugement).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70BF50-0339-DF43-8A6D-8CA7A2CD529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919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70BF50-0339-DF43-8A6D-8CA7A2CD529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400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70BF50-0339-DF43-8A6D-8CA7A2CD529A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798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70BF50-0339-DF43-8A6D-8CA7A2CD529A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6483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u-dessus 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ag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FR" smtClean="0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BC55E1F-3E55-BC49-A11D-1FE53D07D495}" type="datetimeFigureOut">
              <a:rPr lang="fr-FR" smtClean="0"/>
              <a:t>18/03/19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C25E10D-E090-CC40-ADB4-0F8E9EDEE52C}" type="slidenum">
              <a:rPr lang="fr-FR" smtClean="0"/>
              <a:t>‹#›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hyperlink" Target="http://cache.media.education.gouv.fr/file/explorermonde/90/9/Ress_c1_Eval_Indic_progres_le-vivant_545909.pdf" TargetMode="External"/><Relationship Id="rId5" Type="http://schemas.openxmlformats.org/officeDocument/2006/relationships/hyperlink" Target="http://www.ac-grenoble.fr/ien.montelimar/IMG/pdf/attendus-synthese_de_fin_de_cycle_evaluation_positive-explorer_le_monde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ac-grenoble.fr/ien.montelimar/IMG/pdf/zoom_sur_les_programmes-_c1-_explorer_le_monde_du_vivant_des_objets_et_de_la_matiere-2.pdf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3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dp-strasbourg.fr/cddp68/maternelle/etapesvt/demarche.pdf" TargetMode="Externa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aint-martin.ien.13.ac-aix-marseille.fr/spip/spip.php?article16" TargetMode="External"/><Relationship Id="rId3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lamap93.free.fr/pedago/cahier.htm" TargetMode="Externa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hyperlink" Target="http://dvd-sciences.fondation-lamap.org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ac-grenoble.fr/macitedessciences/spip.php?article69" TargetMode="External"/><Relationship Id="rId3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kn5FxRUW28w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aint-martin.ien.13.ac-aix-marseille.fr/spip/spip.php?article16" TargetMode="Externa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lamap93.free.fr/preparer/ld/ld-99-01.htm%23traces" TargetMode="Externa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amap93.free.fr/preparer/ld/id-99-01img/image5.jpg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Relationship Id="rId3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5r1HTYldBg" TargetMode="External"/><Relationship Id="rId4" Type="http://schemas.openxmlformats.org/officeDocument/2006/relationships/hyperlink" Target="https://www.youtube.com/watch?v=kn5FxRUW28w" TargetMode="External"/><Relationship Id="rId5" Type="http://schemas.openxmlformats.org/officeDocument/2006/relationships/hyperlink" Target="https://www.youtube.com/watch?v=adL1JTvjdYY" TargetMode="External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qZ5pMCsDrjI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1.png"/><Relationship Id="rId5" Type="http://schemas.openxmlformats.org/officeDocument/2006/relationships/hyperlink" Target="http://cache.media.education.gouv.fr/file/explorermonde/90/9/Ress_c1_Eval_Indic_progres_le-vivant_545909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3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1904964"/>
            <a:ext cx="8915400" cy="877824"/>
          </a:xfrm>
        </p:spPr>
        <p:txBody>
          <a:bodyPr/>
          <a:lstStyle/>
          <a:p>
            <a:r>
              <a:rPr lang="fr-FR" dirty="0" smtClean="0"/>
              <a:t>Explorer le monde du vivant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à l’école maternelle</a:t>
            </a:r>
          </a:p>
          <a:p>
            <a:pPr marL="285750" indent="-285750">
              <a:buFont typeface="Arial"/>
              <a:buChar char="•"/>
            </a:pPr>
            <a:endParaRPr lang="fr-FR" dirty="0"/>
          </a:p>
        </p:txBody>
      </p:sp>
      <p:pic>
        <p:nvPicPr>
          <p:cNvPr id="5" name="Image 4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434" y="355600"/>
            <a:ext cx="4195233" cy="1332721"/>
          </a:xfrm>
          <a:prstGeom prst="rect">
            <a:avLst/>
          </a:prstGeom>
        </p:spPr>
      </p:pic>
      <p:pic>
        <p:nvPicPr>
          <p:cNvPr id="6" name="Image 5" descr="corp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8006">
            <a:off x="212408" y="3870626"/>
            <a:ext cx="3759200" cy="2159000"/>
          </a:xfrm>
          <a:prstGeom prst="rect">
            <a:avLst/>
          </a:prstGeom>
        </p:spPr>
      </p:pic>
      <p:pic>
        <p:nvPicPr>
          <p:cNvPr id="7" name="Image 6" descr="phasm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859" y="2587012"/>
            <a:ext cx="2997200" cy="2235200"/>
          </a:xfrm>
          <a:prstGeom prst="rect">
            <a:avLst/>
          </a:prstGeom>
        </p:spPr>
      </p:pic>
      <p:pic>
        <p:nvPicPr>
          <p:cNvPr id="8" name="Image 7" descr="plante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497">
            <a:off x="3029288" y="4059233"/>
            <a:ext cx="3949700" cy="20574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1174750" y="6396335"/>
            <a:ext cx="4995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Sciences et démarche scientifique en maternelle </a:t>
            </a:r>
            <a:r>
              <a:rPr lang="mr-IN" sz="1200" dirty="0" smtClean="0"/>
              <a:t>–</a:t>
            </a:r>
            <a:r>
              <a:rPr lang="fr-FR" sz="1200" dirty="0" smtClean="0"/>
              <a:t> Guadalajara Mars 2019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83802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118499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Ressources : Zoom sur les programmes 2015 et leurs ressources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Observables pour l’évaluation positive</a:t>
            </a:r>
          </a:p>
          <a:p>
            <a:r>
              <a:rPr lang="fr-FR" dirty="0"/>
              <a:t>Traces possibles pour le </a:t>
            </a:r>
            <a:r>
              <a:rPr lang="fr-FR" dirty="0" smtClean="0"/>
              <a:t>CSA</a:t>
            </a:r>
            <a:endParaRPr lang="fr-FR" dirty="0" smtClean="0">
              <a:hlinkClick r:id="rId2"/>
            </a:endParaRPr>
          </a:p>
          <a:p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355369"/>
            <a:ext cx="2237315" cy="71073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2317" y="3783648"/>
            <a:ext cx="8733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>
                <a:solidFill>
                  <a:srgbClr val="FF0000"/>
                </a:solidFill>
                <a:hlinkClick r:id="rId4"/>
              </a:rPr>
              <a:t>http://cache.media.education.gouv.fr/file/explorermonde/90/9/Ress_c1_Eval_Indic_progres_le-vivant_545909.pdf</a:t>
            </a:r>
            <a:endParaRPr lang="fr-FR" sz="1200" dirty="0" smtClean="0">
              <a:solidFill>
                <a:srgbClr val="FF0000"/>
              </a:solidFill>
            </a:endParaRPr>
          </a:p>
          <a:p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2317" y="4917195"/>
            <a:ext cx="8733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>
                <a:hlinkClick r:id="rId2"/>
              </a:rPr>
              <a:t>http://www.ac-grenoble.fr/ien.montelimar/IMG/pdf/zoom_sur_les_programmes-_c1-_explorer_le_monde_du_vivant_des_objets_et_de_la_matiere-2.pdf</a:t>
            </a:r>
            <a:endParaRPr lang="fr-FR" sz="1200" dirty="0" smtClean="0"/>
          </a:p>
          <a:p>
            <a:endParaRPr lang="fr-FR" sz="1200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2317" y="4243632"/>
            <a:ext cx="8733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>
                <a:hlinkClick r:id="rId5"/>
              </a:rPr>
              <a:t>http://www.ac-grenoble.fr/ien.montelimar/IMG/pdf/attendus-synthese_de_fin_de_cycle_evaluation_positive-explorer_le_monde.pdf</a:t>
            </a:r>
            <a:endParaRPr lang="fr-FR" sz="1200" dirty="0" smtClean="0"/>
          </a:p>
          <a:p>
            <a:endParaRPr lang="fr-FR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081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Démarche scientifique en maternelle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                                        non</a:t>
            </a:r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850" y="461433"/>
            <a:ext cx="4195233" cy="1332721"/>
          </a:xfrm>
          <a:prstGeom prst="rect">
            <a:avLst/>
          </a:prstGeom>
        </p:spPr>
      </p:pic>
      <p:pic>
        <p:nvPicPr>
          <p:cNvPr id="5" name="Image 4" descr="sciences viv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00" y="3134784"/>
            <a:ext cx="3848100" cy="3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18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837177" y="209455"/>
            <a:ext cx="4067601" cy="3513562"/>
          </a:xfrm>
        </p:spPr>
        <p:txBody>
          <a:bodyPr>
            <a:normAutofit/>
          </a:bodyPr>
          <a:lstStyle/>
          <a:p>
            <a:r>
              <a:rPr lang="fr-FR" dirty="0" smtClean="0"/>
              <a:t>Des étapes pour une démarche scientifique en maternelle</a:t>
            </a:r>
            <a:endParaRPr lang="fr-FR" dirty="0"/>
          </a:p>
        </p:txBody>
      </p:sp>
      <p:pic>
        <p:nvPicPr>
          <p:cNvPr id="4" name="Image 3" descr="demarche_maternelle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2"/>
          <a:stretch/>
        </p:blipFill>
        <p:spPr>
          <a:xfrm>
            <a:off x="4067602" y="433916"/>
            <a:ext cx="4846211" cy="6265333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317550" y="5252629"/>
            <a:ext cx="2540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/>
              <a:t>Des vignettes</a:t>
            </a:r>
            <a:endParaRPr lang="fr-FR" sz="3600" dirty="0"/>
          </a:p>
        </p:txBody>
      </p:sp>
      <p:pic>
        <p:nvPicPr>
          <p:cNvPr id="10" name="Image 9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3017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21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Des logos</a:t>
            </a:r>
            <a:endParaRPr lang="fr-FR" dirty="0"/>
          </a:p>
        </p:txBody>
      </p:sp>
      <p:pic>
        <p:nvPicPr>
          <p:cNvPr id="6" name="Image 5" descr="ques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2908"/>
            <a:ext cx="2226282" cy="2417603"/>
          </a:xfrm>
          <a:prstGeom prst="rect">
            <a:avLst/>
          </a:prstGeom>
        </p:spPr>
      </p:pic>
      <p:pic>
        <p:nvPicPr>
          <p:cNvPr id="7" name="Image 6" descr="suppositi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811" y="2621912"/>
            <a:ext cx="1982924" cy="2942910"/>
          </a:xfrm>
          <a:prstGeom prst="rect">
            <a:avLst/>
          </a:prstGeom>
        </p:spPr>
      </p:pic>
      <p:pic>
        <p:nvPicPr>
          <p:cNvPr id="8" name="Image 7" descr="compri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013" y="2621912"/>
            <a:ext cx="2336800" cy="2768600"/>
          </a:xfrm>
          <a:prstGeom prst="rect">
            <a:avLst/>
          </a:prstGeom>
        </p:spPr>
      </p:pic>
      <p:pic>
        <p:nvPicPr>
          <p:cNvPr id="9" name="Image 8" descr="epreuv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417" y="2972909"/>
            <a:ext cx="1626388" cy="2417603"/>
          </a:xfrm>
          <a:prstGeom prst="rect">
            <a:avLst/>
          </a:prstGeom>
        </p:spPr>
      </p:pic>
      <p:pic>
        <p:nvPicPr>
          <p:cNvPr id="10" name="Image 9" descr="bandeau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35536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697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20900"/>
            <a:ext cx="2438400" cy="26162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390" y="2247900"/>
            <a:ext cx="1968500" cy="20828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1613" y="2247900"/>
            <a:ext cx="2679700" cy="20955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1685" y="2247900"/>
            <a:ext cx="2222500" cy="23622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6390" y="4267200"/>
            <a:ext cx="2489200" cy="25908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7235" y="4483100"/>
            <a:ext cx="2628900" cy="210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437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118499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Ressources : Démarches scientifiques en maternelle, outils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Dossier téléchargeable </a:t>
            </a:r>
            <a:r>
              <a:rPr lang="fr-FR" dirty="0"/>
              <a:t>sur le site du CDDP du Haut-Rhin :</a:t>
            </a:r>
            <a:br>
              <a:rPr lang="fr-FR" dirty="0"/>
            </a:br>
            <a:r>
              <a:rPr lang="fr-FR" sz="1200" u="sng" dirty="0">
                <a:hlinkClick r:id="rId3"/>
              </a:rPr>
              <a:t>http://www.crdp-strasbourg.fr/cddp68/maternelle/etapesvt/</a:t>
            </a:r>
            <a:r>
              <a:rPr lang="fr-FR" sz="1200" u="sng" dirty="0" smtClean="0">
                <a:hlinkClick r:id="rId3"/>
              </a:rPr>
              <a:t>demarche.pdf</a:t>
            </a:r>
            <a:endParaRPr lang="fr-FR" sz="1200" u="sng" dirty="0" smtClean="0"/>
          </a:p>
          <a:p>
            <a:endParaRPr lang="fr-FR" sz="1200" u="sng" dirty="0"/>
          </a:p>
          <a:p>
            <a:r>
              <a:rPr lang="fr-FR" dirty="0" smtClean="0"/>
              <a:t>Vignettes et logos</a:t>
            </a:r>
            <a:endParaRPr lang="fr-FR" dirty="0"/>
          </a:p>
          <a:p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35536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14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 dans les classes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hlinkClick r:id="rId2"/>
              </a:rPr>
              <a:t>http://www.saint-martin.ien.13.ac-aix-marseille.fr/spip/spip.php?</a:t>
            </a:r>
            <a:r>
              <a:rPr lang="fr-FR" dirty="0" smtClean="0">
                <a:hlinkClick r:id="rId2"/>
              </a:rPr>
              <a:t>article16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35536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084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traces écrites en sciences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hlinkClick r:id="rId2"/>
              </a:rPr>
              <a:t>DVD Sciences La main à la Pâte</a:t>
            </a:r>
          </a:p>
          <a:p>
            <a:r>
              <a:rPr lang="fr-FR" dirty="0" smtClean="0">
                <a:hlinkClick r:id="rId2"/>
              </a:rPr>
              <a:t>http</a:t>
            </a:r>
            <a:r>
              <a:rPr lang="fr-FR" dirty="0">
                <a:hlinkClick r:id="rId2"/>
              </a:rPr>
              <a:t>://dvd-sciences.fondation-lamap.org/</a:t>
            </a:r>
            <a:r>
              <a:rPr lang="fr-FR" dirty="0" smtClean="0">
                <a:hlinkClick r:id="rId2"/>
              </a:rPr>
              <a:t>#</a:t>
            </a:r>
            <a:endParaRPr lang="fr-FR" dirty="0" smtClean="0"/>
          </a:p>
          <a:p>
            <a:r>
              <a:rPr lang="fr-FR" dirty="0">
                <a:hlinkClick r:id="rId3"/>
              </a:rPr>
              <a:t>http://lamap93.free.fr/pedago/</a:t>
            </a:r>
            <a:r>
              <a:rPr lang="fr-FR" dirty="0" smtClean="0">
                <a:hlinkClick r:id="rId3"/>
              </a:rPr>
              <a:t>cahier.htm</a:t>
            </a:r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47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8467" y="4635500"/>
            <a:ext cx="2531533" cy="189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85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919094"/>
            <a:ext cx="9069917" cy="1151927"/>
          </a:xfrm>
        </p:spPr>
        <p:txBody>
          <a:bodyPr>
            <a:noAutofit/>
          </a:bodyPr>
          <a:lstStyle/>
          <a:p>
            <a:r>
              <a:rPr lang="fr-FR" sz="2800" dirty="0"/>
              <a:t>Découvrir le monde </a:t>
            </a:r>
            <a:r>
              <a:rPr lang="fr-FR" sz="2800" dirty="0" smtClean="0"/>
              <a:t>vivant</a:t>
            </a:r>
            <a:br>
              <a:rPr lang="fr-FR" sz="2800" dirty="0" smtClean="0"/>
            </a:br>
            <a:r>
              <a:rPr lang="fr-FR" sz="2800" dirty="0" smtClean="0"/>
              <a:t>Vie animale et végétale</a:t>
            </a:r>
            <a:br>
              <a:rPr lang="fr-FR" sz="2800" dirty="0" smtClean="0"/>
            </a:br>
            <a:r>
              <a:rPr lang="fr-FR" sz="1600" dirty="0"/>
              <a:t/>
            </a:r>
            <a:br>
              <a:rPr lang="fr-FR" sz="1600" dirty="0"/>
            </a:br>
            <a:endParaRPr lang="fr-FR" sz="1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3917" y="2190750"/>
            <a:ext cx="8230657" cy="442383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sz="2500" dirty="0" smtClean="0"/>
              <a:t>L’enseignant </a:t>
            </a:r>
            <a:r>
              <a:rPr lang="fr-FR" sz="2500" dirty="0"/>
              <a:t>conduit les </a:t>
            </a:r>
            <a:r>
              <a:rPr lang="fr-FR" sz="2500" dirty="0" smtClean="0"/>
              <a:t>enfants : </a:t>
            </a:r>
          </a:p>
          <a:p>
            <a:endParaRPr lang="fr-FR" sz="2500" dirty="0" smtClean="0"/>
          </a:p>
          <a:p>
            <a:pPr>
              <a:spcBef>
                <a:spcPts val="0"/>
              </a:spcBef>
            </a:pPr>
            <a:r>
              <a:rPr lang="fr-FR" sz="2500" dirty="0" smtClean="0"/>
              <a:t>à </a:t>
            </a:r>
            <a:r>
              <a:rPr lang="fr-FR" sz="2500" dirty="0"/>
              <a:t>observer </a:t>
            </a:r>
            <a:r>
              <a:rPr lang="fr-FR" sz="2500" dirty="0" smtClean="0"/>
              <a:t>les </a:t>
            </a:r>
            <a:r>
              <a:rPr lang="fr-FR" sz="2500" dirty="0"/>
              <a:t>différentes manifestations de la vie animale et </a:t>
            </a:r>
            <a:r>
              <a:rPr lang="fr-FR" sz="2500" dirty="0" smtClean="0"/>
              <a:t>végétale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2500" dirty="0" smtClean="0">
                <a:sym typeface="Wingdings"/>
              </a:rPr>
              <a:t>      </a:t>
            </a:r>
            <a:r>
              <a:rPr lang="fr-FR" sz="2500" dirty="0" smtClean="0"/>
              <a:t>cycle :</a:t>
            </a:r>
            <a:r>
              <a:rPr lang="fr-FR" sz="2500" dirty="0"/>
              <a:t> </a:t>
            </a:r>
            <a:r>
              <a:rPr lang="fr-FR" sz="2500" dirty="0" smtClean="0"/>
              <a:t>naissance</a:t>
            </a:r>
            <a:r>
              <a:rPr lang="fr-FR" sz="2500" dirty="0"/>
              <a:t>, </a:t>
            </a:r>
            <a:r>
              <a:rPr lang="fr-FR" sz="2500" dirty="0" smtClean="0"/>
              <a:t>croissance</a:t>
            </a:r>
            <a:r>
              <a:rPr lang="fr-FR" sz="2500" dirty="0"/>
              <a:t>, </a:t>
            </a:r>
            <a:r>
              <a:rPr lang="fr-FR" sz="2500" dirty="0" smtClean="0"/>
              <a:t>reproduction</a:t>
            </a:r>
            <a:r>
              <a:rPr lang="fr-FR" sz="2500" dirty="0"/>
              <a:t>, </a:t>
            </a:r>
            <a:r>
              <a:rPr lang="fr-FR" sz="2500" dirty="0" smtClean="0"/>
              <a:t>vieillissement, </a:t>
            </a:r>
            <a:r>
              <a:rPr lang="fr-FR" sz="2500" dirty="0"/>
              <a:t>mort en </a:t>
            </a:r>
            <a:r>
              <a:rPr lang="fr-FR" sz="2500" dirty="0" smtClean="0"/>
              <a:t>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2500" dirty="0"/>
              <a:t> </a:t>
            </a:r>
            <a:r>
              <a:rPr lang="fr-FR" sz="2500" dirty="0" smtClean="0"/>
              <a:t>     assurant </a:t>
            </a:r>
            <a:r>
              <a:rPr lang="fr-FR" sz="2500" dirty="0"/>
              <a:t>les soins nécessaires aux élevages et aux plantations dans la </a:t>
            </a:r>
            <a:endParaRPr lang="fr-FR" sz="25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fr-FR" sz="2500" dirty="0"/>
              <a:t> </a:t>
            </a:r>
            <a:r>
              <a:rPr lang="fr-FR" sz="2500" dirty="0" smtClean="0"/>
              <a:t>     classe</a:t>
            </a:r>
            <a:r>
              <a:rPr lang="fr-FR" sz="2500" dirty="0"/>
              <a:t>. </a:t>
            </a:r>
            <a:endParaRPr lang="fr-FR" sz="2500" dirty="0" smtClean="0"/>
          </a:p>
          <a:p>
            <a:r>
              <a:rPr lang="fr-FR" sz="2500" dirty="0" smtClean="0">
                <a:sym typeface="Wingdings"/>
              </a:rPr>
              <a:t>à identifier</a:t>
            </a:r>
            <a:r>
              <a:rPr lang="fr-FR" sz="2500" dirty="0" smtClean="0"/>
              <a:t>, nommer </a:t>
            </a:r>
            <a:r>
              <a:rPr lang="fr-FR" sz="2500" dirty="0"/>
              <a:t>ou </a:t>
            </a:r>
            <a:r>
              <a:rPr lang="fr-FR" sz="2500" dirty="0" smtClean="0"/>
              <a:t>regrouper </a:t>
            </a:r>
            <a:r>
              <a:rPr lang="fr-FR" sz="2500" dirty="0"/>
              <a:t>des animaux en fonction de leurs caractéristiques (poils, plumes, écailles…), de leurs modes de déplacements (marche, reptation, vol, nage…), de leurs milieux de vie, etc.</a:t>
            </a:r>
          </a:p>
          <a:p>
            <a:r>
              <a:rPr lang="fr-FR" sz="2500" dirty="0"/>
              <a:t>à</a:t>
            </a:r>
            <a:r>
              <a:rPr lang="fr-FR" sz="2500" dirty="0" smtClean="0"/>
              <a:t> aborder les </a:t>
            </a:r>
            <a:r>
              <a:rPr lang="fr-FR" sz="2500" dirty="0"/>
              <a:t>questions de la protection du vivant et de son environnement </a:t>
            </a:r>
            <a:r>
              <a:rPr lang="fr-FR" sz="2500" dirty="0" smtClean="0"/>
              <a:t>dans </a:t>
            </a:r>
            <a:r>
              <a:rPr lang="fr-FR" sz="2500" dirty="0"/>
              <a:t>le cadre d’une découverte de différents milieux, par une initiation concrète à une attitude responsable.</a:t>
            </a:r>
          </a:p>
          <a:p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208355"/>
            <a:ext cx="2237315" cy="710739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8043334" y="966057"/>
            <a:ext cx="952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</a:rPr>
              <a:t>BO-2015</a:t>
            </a:r>
            <a:r>
              <a:rPr lang="fr-FR" sz="1400" dirty="0"/>
              <a:t/>
            </a:r>
            <a:br>
              <a:rPr lang="fr-FR" sz="1400" dirty="0"/>
            </a:b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56278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cahier de sciences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b="1" dirty="0"/>
              <a:t>Sous quelle forme ?</a:t>
            </a:r>
            <a:endParaRPr lang="fr-FR" dirty="0"/>
          </a:p>
          <a:p>
            <a:r>
              <a:rPr lang="fr-FR" dirty="0"/>
              <a:t>En petite section et moyenne: un cahier collectif de classe</a:t>
            </a:r>
          </a:p>
          <a:p>
            <a:r>
              <a:rPr lang="fr-FR" dirty="0"/>
              <a:t>En grande section : un cahier individuel ou dossiers reliés par thème 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529166" y="5990167"/>
            <a:ext cx="8195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accent1"/>
                </a:solidFill>
                <a:hlinkClick r:id="rId2"/>
              </a:rPr>
              <a:t>http://www.ac-grenoble.fr/macitedessciences/spip.php?article69</a:t>
            </a:r>
            <a:endParaRPr lang="fr-FR" sz="1400" dirty="0" smtClean="0">
              <a:solidFill>
                <a:schemeClr val="accent1"/>
              </a:solidFill>
            </a:endParaRPr>
          </a:p>
          <a:p>
            <a:endParaRPr lang="fr-FR" sz="1400" dirty="0">
              <a:solidFill>
                <a:schemeClr val="accent1"/>
              </a:solidFill>
            </a:endParaRPr>
          </a:p>
        </p:txBody>
      </p:sp>
      <p:pic>
        <p:nvPicPr>
          <p:cNvPr id="5" name="Image 4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2840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fr-FR" dirty="0"/>
              <a:t>Pourquoi un cahier de sciences ?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b="1" dirty="0" smtClean="0"/>
              <a:t>Garder </a:t>
            </a:r>
            <a:r>
              <a:rPr lang="fr-FR" b="1" dirty="0"/>
              <a:t>une mémoire </a:t>
            </a:r>
            <a:r>
              <a:rPr lang="fr-FR" dirty="0"/>
              <a:t>(tout au long du cycle) des travaux et recherches effectuées autour d’un thème.</a:t>
            </a:r>
          </a:p>
          <a:p>
            <a:r>
              <a:rPr lang="fr-FR" dirty="0"/>
              <a:t> </a:t>
            </a:r>
            <a:r>
              <a:rPr lang="fr-FR" b="1" dirty="0" smtClean="0"/>
              <a:t>Permettre </a:t>
            </a:r>
            <a:r>
              <a:rPr lang="fr-FR" b="1" dirty="0"/>
              <a:t>à l’enfant de revenir </a:t>
            </a:r>
            <a:r>
              <a:rPr lang="fr-FR" dirty="0"/>
              <a:t>sur ce qui a été dit, observé et réalisé.</a:t>
            </a:r>
          </a:p>
          <a:p>
            <a:r>
              <a:rPr lang="fr-FR" u="sng" dirty="0"/>
              <a:t> </a:t>
            </a:r>
            <a:r>
              <a:rPr lang="fr-FR" b="1" dirty="0" smtClean="0"/>
              <a:t>Structurer </a:t>
            </a:r>
            <a:r>
              <a:rPr lang="fr-FR" b="1" dirty="0"/>
              <a:t>la démarche</a:t>
            </a:r>
            <a:r>
              <a:rPr lang="fr-FR" dirty="0"/>
              <a:t> : à partir d’un problème posé (question notée), relever les explications des enfants et les amener à les vérifier par des observations, des expériences, des recherches, des constructions. </a:t>
            </a:r>
          </a:p>
          <a:p>
            <a:r>
              <a:rPr lang="fr-FR" dirty="0"/>
              <a:t> </a:t>
            </a:r>
            <a:r>
              <a:rPr lang="fr-FR" b="1" dirty="0" smtClean="0"/>
              <a:t>Faire </a:t>
            </a:r>
            <a:r>
              <a:rPr lang="fr-FR" b="1" dirty="0"/>
              <a:t>évoluer la trace écrite des enfants</a:t>
            </a:r>
            <a:r>
              <a:rPr lang="fr-FR" dirty="0"/>
              <a:t> : s’appuyer sur les documents réalisés (exemple : les dessins individuels ou apporté par l’adulte) pour améliorer les productions.</a:t>
            </a:r>
          </a:p>
          <a:p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087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Que trouve-t-on dans le cahier des sciences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fr-FR" dirty="0" smtClean="0"/>
              <a:t>Une </a:t>
            </a:r>
            <a:r>
              <a:rPr lang="fr-FR" dirty="0"/>
              <a:t>page d’avertissement pour expliquer le fonctionnement du cahier aux parents</a:t>
            </a:r>
            <a:endParaRPr lang="fr-FR" sz="3600" dirty="0"/>
          </a:p>
          <a:p>
            <a:pPr lvl="0">
              <a:spcBef>
                <a:spcPts val="0"/>
              </a:spcBef>
            </a:pPr>
            <a:r>
              <a:rPr lang="fr-FR" dirty="0"/>
              <a:t>Des écrits individuels et collectifs :</a:t>
            </a:r>
            <a:endParaRPr lang="fr-FR" sz="3600" dirty="0"/>
          </a:p>
          <a:p>
            <a:pPr marL="349250" lvl="1" indent="0">
              <a:spcBef>
                <a:spcPts val="0"/>
              </a:spcBef>
              <a:buNone/>
            </a:pPr>
            <a:r>
              <a:rPr lang="fr-FR" dirty="0"/>
              <a:t>Des dessins d’enfants</a:t>
            </a:r>
            <a:endParaRPr lang="fr-FR" sz="3200" dirty="0"/>
          </a:p>
          <a:p>
            <a:pPr marL="349250" lvl="1" indent="0">
              <a:spcBef>
                <a:spcPts val="0"/>
              </a:spcBef>
              <a:buNone/>
            </a:pPr>
            <a:r>
              <a:rPr lang="fr-FR" dirty="0"/>
              <a:t>Des dessins ou schémas à compléter</a:t>
            </a:r>
            <a:endParaRPr lang="fr-FR" sz="3200" dirty="0"/>
          </a:p>
          <a:p>
            <a:pPr marL="349250" lvl="1" indent="0">
              <a:spcBef>
                <a:spcPts val="0"/>
              </a:spcBef>
              <a:buNone/>
            </a:pPr>
            <a:r>
              <a:rPr lang="fr-FR" dirty="0"/>
              <a:t>Des éléments à relier</a:t>
            </a:r>
            <a:endParaRPr lang="fr-FR" sz="3200" dirty="0"/>
          </a:p>
          <a:p>
            <a:pPr lvl="0">
              <a:spcBef>
                <a:spcPts val="0"/>
              </a:spcBef>
            </a:pPr>
            <a:r>
              <a:rPr lang="fr-FR" dirty="0"/>
              <a:t>Des photos</a:t>
            </a:r>
            <a:endParaRPr lang="fr-FR" sz="3600" dirty="0"/>
          </a:p>
          <a:p>
            <a:pPr lvl="0">
              <a:spcBef>
                <a:spcPts val="0"/>
              </a:spcBef>
            </a:pPr>
            <a:r>
              <a:rPr lang="fr-FR" dirty="0"/>
              <a:t>Des dessins et écrits de l’adulte (compte rendu)</a:t>
            </a:r>
            <a:endParaRPr lang="fr-FR" sz="3600" dirty="0"/>
          </a:p>
          <a:p>
            <a:pPr lvl="0">
              <a:spcBef>
                <a:spcPts val="0"/>
              </a:spcBef>
            </a:pPr>
            <a:r>
              <a:rPr lang="fr-FR" dirty="0"/>
              <a:t>Des photocopies réduites des affiches réalisées collectivement</a:t>
            </a:r>
            <a:endParaRPr lang="fr-FR" sz="3600" dirty="0"/>
          </a:p>
          <a:p>
            <a:pPr lvl="0">
              <a:spcBef>
                <a:spcPts val="0"/>
              </a:spcBef>
            </a:pPr>
            <a:r>
              <a:rPr lang="fr-FR" dirty="0"/>
              <a:t>Des images découpées pour illustrer les recherches</a:t>
            </a:r>
            <a:endParaRPr lang="fr-FR" sz="3600" dirty="0"/>
          </a:p>
          <a:p>
            <a:pPr lvl="0">
              <a:spcBef>
                <a:spcPts val="0"/>
              </a:spcBef>
            </a:pPr>
            <a:r>
              <a:rPr lang="fr-FR" dirty="0"/>
              <a:t>Des textes scientifiques « savoir savant »…</a:t>
            </a:r>
            <a:endParaRPr lang="fr-FR" sz="36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55962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Mais aussi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14424" y="2190750"/>
            <a:ext cx="7610476" cy="4075579"/>
          </a:xfrm>
        </p:spPr>
        <p:txBody>
          <a:bodyPr>
            <a:normAutofit fontScale="85000" lnSpcReduction="10000"/>
          </a:bodyPr>
          <a:lstStyle/>
          <a:p>
            <a:r>
              <a:rPr lang="fr-FR" b="1" dirty="0"/>
              <a:t>Les étapes de la démarche d’investigation :</a:t>
            </a:r>
          </a:p>
          <a:p>
            <a:pPr marL="0" lvl="0" indent="0">
              <a:buNone/>
            </a:pPr>
            <a:r>
              <a:rPr lang="fr-FR" dirty="0"/>
              <a:t>La liste des questions et remarques des enfants lors de la mise en situation.</a:t>
            </a:r>
          </a:p>
          <a:p>
            <a:pPr marL="0" lvl="0" indent="0">
              <a:buNone/>
            </a:pPr>
            <a:r>
              <a:rPr lang="fr-FR" dirty="0"/>
              <a:t>La formulation du problème (le plus souvent apporté par l’adulte)</a:t>
            </a:r>
          </a:p>
          <a:p>
            <a:pPr marL="0" lvl="0" indent="0">
              <a:buNone/>
            </a:pPr>
            <a:r>
              <a:rPr lang="fr-FR" dirty="0"/>
              <a:t>Les représentations initiales des enfants (dictées à l’adulte ou dessins)</a:t>
            </a:r>
          </a:p>
          <a:p>
            <a:pPr marL="0" lvl="0" indent="0">
              <a:buNone/>
            </a:pPr>
            <a:r>
              <a:rPr lang="fr-FR" dirty="0"/>
              <a:t>Le compte rendu des expériences réalisées (fait par l’adulte) : dessin(s), résultat(s) obtenu(s) et la formulation finale permettant de donner du sens aux activités.</a:t>
            </a:r>
          </a:p>
          <a:p>
            <a:pPr marL="0" lvl="0" indent="0">
              <a:buNone/>
            </a:pPr>
            <a:r>
              <a:rPr lang="fr-FR" dirty="0"/>
              <a:t>Les recherches effectuées pour compléter et valider le travail  (savoir savant : photocopies)</a:t>
            </a:r>
          </a:p>
          <a:p>
            <a:endParaRPr lang="fr-FR" dirty="0"/>
          </a:p>
        </p:txBody>
      </p:sp>
      <p:pic>
        <p:nvPicPr>
          <p:cNvPr id="5" name="Image 4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585" y="316031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666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221556"/>
            <a:ext cx="8913813" cy="914400"/>
          </a:xfrm>
        </p:spPr>
        <p:txBody>
          <a:bodyPr/>
          <a:lstStyle/>
          <a:p>
            <a:r>
              <a:rPr lang="fr-FR" dirty="0" smtClean="0"/>
              <a:t>La trace écrite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Individuelle pour les plus grands                                    comme le dessin, la copie de                                     légendes ou dictée à l’adulte                                      collective pour les plus jeunes</a:t>
            </a:r>
          </a:p>
          <a:p>
            <a:endParaRPr lang="fr-FR" dirty="0"/>
          </a:p>
        </p:txBody>
      </p:sp>
      <p:pic>
        <p:nvPicPr>
          <p:cNvPr id="6" name="Image 5" descr="Capture d'écran 2019-03-17 21.36.3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915" y="4006785"/>
            <a:ext cx="3270502" cy="2433638"/>
          </a:xfrm>
          <a:prstGeom prst="rect">
            <a:avLst/>
          </a:prstGeom>
        </p:spPr>
      </p:pic>
      <p:pic>
        <p:nvPicPr>
          <p:cNvPr id="7" name="Image 6" descr="Capture d'écran 2019-03-17 21.37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013" y="2177985"/>
            <a:ext cx="2844800" cy="3657600"/>
          </a:xfrm>
          <a:prstGeom prst="rect">
            <a:avLst/>
          </a:prstGeom>
        </p:spPr>
      </p:pic>
      <p:pic>
        <p:nvPicPr>
          <p:cNvPr id="8" name="Image 7" descr="bandea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4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Les vers de terre</a:t>
            </a:r>
          </a:p>
          <a:p>
            <a:pPr marL="0" indent="0">
              <a:buNone/>
            </a:pPr>
            <a:r>
              <a:rPr lang="fr-FR" sz="1800" dirty="0">
                <a:hlinkClick r:id="rId2"/>
              </a:rPr>
              <a:t>https://www.youtube.com/watch?v=</a:t>
            </a:r>
            <a:r>
              <a:rPr lang="fr-FR" sz="1800" dirty="0" smtClean="0">
                <a:hlinkClick r:id="rId2"/>
              </a:rPr>
              <a:t>kn5FxRUW28w</a:t>
            </a:r>
            <a:endParaRPr lang="fr-FR" sz="1800" dirty="0" smtClean="0"/>
          </a:p>
          <a:p>
            <a:pPr>
              <a:buFont typeface="Wingdings" charset="2"/>
              <a:buChar char=""/>
            </a:pP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6482085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 ou les coins  sciences 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               coin</a:t>
            </a:r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434" y="355600"/>
            <a:ext cx="4195233" cy="133272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r="41594"/>
          <a:stretch/>
        </p:blipFill>
        <p:spPr>
          <a:xfrm>
            <a:off x="1812789" y="3050637"/>
            <a:ext cx="5340671" cy="380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8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Pourquoi un coin sciences en classe?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14424" y="2307168"/>
            <a:ext cx="7610476" cy="3959162"/>
          </a:xfrm>
        </p:spPr>
        <p:txBody>
          <a:bodyPr>
            <a:normAutofit fontScale="92500" lnSpcReduction="20000"/>
          </a:bodyPr>
          <a:lstStyle/>
          <a:p>
            <a:pPr indent="0">
              <a:lnSpc>
                <a:spcPct val="120000"/>
              </a:lnSpc>
              <a:spcBef>
                <a:spcPts val="0"/>
              </a:spcBef>
            </a:pPr>
            <a:r>
              <a:rPr lang="fr-FR" dirty="0" smtClean="0"/>
              <a:t>  Pour </a:t>
            </a:r>
            <a:r>
              <a:rPr lang="fr-FR" dirty="0"/>
              <a:t>permettre aux élèves de :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découvrir et manipuler librement des objets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s'interroger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fabriquer des objets librement ou avec une fiche de construction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développer la coopération (jouer à plusieurs).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passer du ludique à une activité plus dirigée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développer l'observation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observer les différentes manifestations de la vie (élevages et plantations)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découvrir les parties du </a:t>
            </a:r>
            <a:r>
              <a:rPr lang="fr-FR" dirty="0" smtClean="0"/>
              <a:t>corps</a:t>
            </a:r>
            <a:endParaRPr lang="fr-FR" dirty="0"/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développer le langage</a:t>
            </a: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/>
              <a:t>· faire émerger les représentations initiales</a:t>
            </a:r>
            <a:r>
              <a:rPr lang="fr-FR" dirty="0" smtClean="0"/>
              <a:t>.</a:t>
            </a:r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992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Comment exploiter un coin science en classe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/>
              <a:t>En amont d'une activité : pour une phase de découverte et </a:t>
            </a:r>
            <a:r>
              <a:rPr lang="fr-FR" dirty="0" smtClean="0"/>
              <a:t>d'exploration.           </a:t>
            </a:r>
          </a:p>
          <a:p>
            <a:r>
              <a:rPr lang="fr-FR" dirty="0" smtClean="0"/>
              <a:t> En </a:t>
            </a:r>
            <a:r>
              <a:rPr lang="fr-FR" dirty="0"/>
              <a:t>accès libre (</a:t>
            </a:r>
            <a:r>
              <a:rPr lang="fr-FR" dirty="0" smtClean="0"/>
              <a:t>temps d'accueil </a:t>
            </a:r>
            <a:r>
              <a:rPr lang="fr-FR" dirty="0"/>
              <a:t>ou ateliers autonomes) ou par petits groupes avec une </a:t>
            </a:r>
            <a:r>
              <a:rPr lang="fr-FR" dirty="0" smtClean="0"/>
              <a:t>consigne précise </a:t>
            </a:r>
            <a:r>
              <a:rPr lang="fr-FR" dirty="0"/>
              <a:t>(comment peut-on faire des bulles ?</a:t>
            </a:r>
            <a:r>
              <a:rPr lang="fr-FR" dirty="0" smtClean="0"/>
              <a:t>)</a:t>
            </a:r>
          </a:p>
          <a:p>
            <a:r>
              <a:rPr lang="fr-FR" dirty="0"/>
              <a:t>Pour la phase d'expérimentation d'une séquence de sciences </a:t>
            </a:r>
            <a:r>
              <a:rPr lang="fr-FR" dirty="0" smtClean="0"/>
              <a:t>: les </a:t>
            </a:r>
            <a:r>
              <a:rPr lang="fr-FR" dirty="0"/>
              <a:t>élèves manipulent et confrontent leurs prédictions avec ce qui est réalisé.</a:t>
            </a:r>
          </a:p>
          <a:p>
            <a:pPr marL="0" indent="0">
              <a:buNone/>
            </a:pPr>
            <a:r>
              <a:rPr lang="fr-FR" dirty="0"/>
              <a:t>L'enseignant recueille les hypothèses, les remarques, il questionne et oriente l'observation.</a:t>
            </a:r>
          </a:p>
          <a:p>
            <a:pPr marL="0" indent="0">
              <a:buNone/>
            </a:pPr>
            <a:r>
              <a:rPr lang="fr-FR" dirty="0"/>
              <a:t>Les élèves vont s'interroger sur le « comment » avant de s'intéresser au « pourquoi ». Ils vont </a:t>
            </a:r>
            <a:r>
              <a:rPr lang="fr-FR" dirty="0" err="1" smtClean="0"/>
              <a:t>fairedes</a:t>
            </a:r>
            <a:r>
              <a:rPr lang="fr-FR" dirty="0" smtClean="0"/>
              <a:t> va et vient entre l'action et l'interprétation.</a:t>
            </a:r>
          </a:p>
          <a:p>
            <a:r>
              <a:rPr lang="fr-FR" dirty="0" smtClean="0"/>
              <a:t>Un </a:t>
            </a:r>
            <a:r>
              <a:rPr lang="fr-FR" dirty="0"/>
              <a:t>temps de mise en commun est nécessaire pour la verbalisation des actions.</a:t>
            </a:r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7115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Des exemples de coins à proposer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45090" y="2127250"/>
            <a:ext cx="7610476" cy="3916829"/>
          </a:xfrm>
        </p:spPr>
        <p:txBody>
          <a:bodyPr>
            <a:normAutofit fontScale="77500" lnSpcReduction="20000"/>
          </a:bodyPr>
          <a:lstStyle/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 smtClean="0"/>
              <a:t>Les </a:t>
            </a:r>
            <a:r>
              <a:rPr lang="fr-FR" dirty="0"/>
              <a:t>coins-aimants </a:t>
            </a:r>
            <a:endParaRPr lang="fr-FR" dirty="0" smtClean="0"/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 smtClean="0"/>
              <a:t>Les </a:t>
            </a:r>
            <a:r>
              <a:rPr lang="fr-FR" dirty="0"/>
              <a:t>coins-matériaux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coins-électricité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coins-objets roulants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coins-air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coins-boîtes et bouteilles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coins-corps humain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coins-eau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coins-équilibre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coins-flotte/coule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coins-ombre/lumière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coins-élevage </a:t>
            </a:r>
            <a:r>
              <a:rPr lang="fr-FR" dirty="0" smtClean="0"/>
              <a:t>(mantes religieuses, phasmes, chenille, vers de terre,       cloportes, coccinelles</a:t>
            </a:r>
            <a:r>
              <a:rPr lang="mr-IN" dirty="0" smtClean="0"/>
              <a:t>…</a:t>
            </a:r>
            <a:r>
              <a:rPr lang="fr-FR" dirty="0" smtClean="0"/>
              <a:t>)</a:t>
            </a:r>
            <a:endParaRPr lang="fr-FR" dirty="0"/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coins-observation</a:t>
            </a:r>
          </a:p>
          <a:p>
            <a:pPr marL="0" lvl="0" fontAlgn="base">
              <a:lnSpc>
                <a:spcPct val="120000"/>
              </a:lnSpc>
              <a:spcBef>
                <a:spcPts val="0"/>
              </a:spcBef>
            </a:pPr>
            <a:r>
              <a:rPr lang="fr-FR" dirty="0"/>
              <a:t>Les coins-vie végétale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301750" y="6266329"/>
            <a:ext cx="7059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hlinkClick r:id="rId2"/>
              </a:rPr>
              <a:t>http://www.saint-martin.ien.13.ac-aix-marseille.fr/spip/spip.php?article16</a:t>
            </a:r>
            <a:endParaRPr lang="fr-FR" sz="1200" dirty="0"/>
          </a:p>
        </p:txBody>
      </p:sp>
      <p:pic>
        <p:nvPicPr>
          <p:cNvPr id="6" name="Image 5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42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911056"/>
            <a:ext cx="8913813" cy="914400"/>
          </a:xfrm>
        </p:spPr>
        <p:txBody>
          <a:bodyPr>
            <a:normAutofit fontScale="90000"/>
          </a:bodyPr>
          <a:lstStyle/>
          <a:p>
            <a:r>
              <a:rPr lang="fr-FR" dirty="0"/>
              <a:t>Découvrir le monde </a:t>
            </a:r>
            <a:r>
              <a:rPr lang="fr-FR" dirty="0" smtClean="0"/>
              <a:t>vivant</a:t>
            </a:r>
            <a:br>
              <a:rPr lang="fr-FR" dirty="0" smtClean="0"/>
            </a:br>
            <a:r>
              <a:rPr lang="fr-FR" dirty="0" smtClean="0"/>
              <a:t>Le corps humain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1900" dirty="0"/>
              <a:t>À travers les activités physiques vécues à l’école, les enfants apprennent à mieux connaître et maîtriser leur corps. </a:t>
            </a:r>
            <a:endParaRPr lang="fr-FR" sz="1900" dirty="0" smtClean="0"/>
          </a:p>
          <a:p>
            <a:r>
              <a:rPr lang="fr-FR" sz="1900" dirty="0" smtClean="0"/>
              <a:t>Ils </a:t>
            </a:r>
            <a:r>
              <a:rPr lang="fr-FR" sz="1900" dirty="0"/>
              <a:t>comprennent qu’il leur appartient, qu’ils doivent en prendre soin pour se maintenir en forme et favoriser leur bien-être. </a:t>
            </a:r>
            <a:endParaRPr lang="fr-FR" sz="1900" dirty="0" smtClean="0"/>
          </a:p>
          <a:p>
            <a:r>
              <a:rPr lang="fr-FR" sz="1900" dirty="0" smtClean="0"/>
              <a:t>Ils </a:t>
            </a:r>
            <a:r>
              <a:rPr lang="fr-FR" sz="1900" dirty="0"/>
              <a:t>apprennent à identifier, désigner et nommer les différentes parties du corps. </a:t>
            </a:r>
            <a:endParaRPr lang="fr-FR" sz="1900" dirty="0" smtClean="0"/>
          </a:p>
          <a:p>
            <a:r>
              <a:rPr lang="fr-FR" sz="1900" dirty="0" smtClean="0"/>
              <a:t>Cette </a:t>
            </a:r>
            <a:r>
              <a:rPr lang="fr-FR" sz="1900" dirty="0"/>
              <a:t>éducation à la santé vise l’acquisition de premiers savoirs et savoir-faire relatifs à une hygiène de vie saine. </a:t>
            </a:r>
            <a:endParaRPr lang="fr-FR" sz="1900" dirty="0" smtClean="0"/>
          </a:p>
          <a:p>
            <a:r>
              <a:rPr lang="fr-FR" sz="1900" dirty="0" smtClean="0"/>
              <a:t>Elle </a:t>
            </a:r>
            <a:r>
              <a:rPr lang="fr-FR" sz="1900" dirty="0"/>
              <a:t>intègre une première approche des questions nutritionnelles qui peut être liée à une éducation au goût.</a:t>
            </a:r>
          </a:p>
          <a:p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98" y="200317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76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Organisation de la classe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7472" y="2204762"/>
            <a:ext cx="4398320" cy="3670767"/>
          </a:xfrm>
        </p:spPr>
        <p:txBody>
          <a:bodyPr>
            <a:normAutofit/>
          </a:bodyPr>
          <a:lstStyle/>
          <a:p>
            <a:r>
              <a:rPr lang="fr-FR" sz="1800" dirty="0" smtClean="0"/>
              <a:t>Un espace clair, structuré, organisé, modulable, cohérent, évolutif, interactif, toujours ouvert et à disposition, mémoire des observations, explorations, expériences</a:t>
            </a:r>
            <a:r>
              <a:rPr lang="mr-IN" sz="1800" dirty="0" smtClean="0"/>
              <a:t>…</a:t>
            </a:r>
            <a:endParaRPr lang="fr-FR" sz="1800" dirty="0" smtClean="0"/>
          </a:p>
          <a:p>
            <a:pPr marL="0" indent="0">
              <a:buNone/>
            </a:pPr>
            <a:r>
              <a:rPr lang="fr-FR" sz="1600" i="1" dirty="0" smtClean="0"/>
              <a:t>       Le coin « Explorer le monde »           </a:t>
            </a:r>
          </a:p>
          <a:p>
            <a:pPr marL="0" indent="0">
              <a:buNone/>
            </a:pPr>
            <a:r>
              <a:rPr lang="fr-FR" sz="1600" i="1" dirty="0"/>
              <a:t> </a:t>
            </a:r>
            <a:r>
              <a:rPr lang="fr-FR" sz="1600" i="1" dirty="0" smtClean="0"/>
              <a:t>      </a:t>
            </a:r>
            <a:r>
              <a:rPr lang="fr-FR" sz="1600" i="1" dirty="0" err="1" smtClean="0"/>
              <a:t>Eduscol</a:t>
            </a:r>
            <a:r>
              <a:rPr lang="fr-FR" sz="1600" i="1" dirty="0" smtClean="0"/>
              <a:t>, Les élevages</a:t>
            </a:r>
            <a:endParaRPr lang="fr-FR" sz="1600" i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0" y="2038256"/>
            <a:ext cx="4533900" cy="4457700"/>
          </a:xfrm>
          <a:prstGeom prst="rect">
            <a:avLst/>
          </a:prstGeom>
        </p:spPr>
      </p:pic>
      <p:pic>
        <p:nvPicPr>
          <p:cNvPr id="6" name="Image 5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462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r-IN" dirty="0" smtClean="0"/>
              <a:t>…</a:t>
            </a:r>
            <a:r>
              <a:rPr lang="fr-FR" dirty="0" smtClean="0"/>
              <a:t> une salle d’expérience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</p:txBody>
      </p:sp>
      <p:pic>
        <p:nvPicPr>
          <p:cNvPr id="4" name="Image 3" descr="calsse main à la pate_s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68" y="2265489"/>
            <a:ext cx="5171492" cy="3693923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33092" y="6109188"/>
            <a:ext cx="7881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dirty="0" smtClean="0"/>
              <a:t>Organisation d’une salle d’expériences</a:t>
            </a:r>
          </a:p>
          <a:p>
            <a:pPr algn="r"/>
            <a:r>
              <a:rPr lang="fr-FR" sz="1400" dirty="0" smtClean="0">
                <a:hlinkClick r:id="rId3"/>
              </a:rPr>
              <a:t>http://lamap93.free.fr/preparer/ld/ld-99-01.htm#traces</a:t>
            </a:r>
            <a:endParaRPr lang="fr-FR" sz="1400" dirty="0" smtClean="0"/>
          </a:p>
        </p:txBody>
      </p:sp>
      <p:pic>
        <p:nvPicPr>
          <p:cNvPr id="7" name="Image 6" descr="bandea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3799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Organisation de la salle d’expériences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14424" y="2595562"/>
            <a:ext cx="7610476" cy="3147697"/>
          </a:xfrm>
        </p:spPr>
        <p:txBody>
          <a:bodyPr>
            <a:normAutofit/>
          </a:bodyPr>
          <a:lstStyle/>
          <a:p>
            <a:r>
              <a:rPr lang="fr-FR" sz="1800" dirty="0"/>
              <a:t>Dans le meuble " matériel" :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/>
              <a:t>-un casier "loupes" plus une loupe binoculaire posée au-dessus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/>
              <a:t>-un casier électricité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/>
              <a:t>-un casier aimants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/>
              <a:t>- un casier ressorts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/>
              <a:t>-un casier outils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/>
              <a:t>-un casier divers -pâte à </a:t>
            </a:r>
            <a:r>
              <a:rPr lang="fr-FR" sz="1800" dirty="0" smtClean="0"/>
              <a:t>modeler,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/>
              <a:t> </a:t>
            </a:r>
            <a:r>
              <a:rPr lang="fr-FR" sz="1800" dirty="0"/>
              <a:t>ballons de baudruche, scotch,..</a:t>
            </a:r>
          </a:p>
          <a:p>
            <a:endParaRPr lang="fr-FR" dirty="0"/>
          </a:p>
        </p:txBody>
      </p:sp>
      <p:pic>
        <p:nvPicPr>
          <p:cNvPr id="5" name="Image 4" descr="http://lamap93.free.fr/preparer/ld/id-99-01img/image5_s.jpg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3420454"/>
            <a:ext cx="3225800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 descr="bandea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24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83023"/>
            <a:ext cx="8913813" cy="914400"/>
          </a:xfrm>
        </p:spPr>
        <p:txBody>
          <a:bodyPr/>
          <a:lstStyle/>
          <a:p>
            <a:r>
              <a:rPr lang="fr-FR" dirty="0" smtClean="0"/>
              <a:t>Organisation du mobilier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27445" y="1493594"/>
            <a:ext cx="7837167" cy="4403663"/>
          </a:xfrm>
        </p:spPr>
        <p:txBody>
          <a:bodyPr>
            <a:normAutofit fontScale="92500" lnSpcReduction="20000"/>
          </a:bodyPr>
          <a:lstStyle/>
          <a:p>
            <a:r>
              <a:rPr lang="fr-FR" sz="1900" dirty="0" smtClean="0"/>
              <a:t>Un meuble « construction »  : </a:t>
            </a:r>
            <a:r>
              <a:rPr lang="fr-FR" sz="1900" dirty="0" err="1" smtClean="0"/>
              <a:t>Mecano</a:t>
            </a:r>
            <a:r>
              <a:rPr lang="fr-FR" sz="1900" dirty="0" smtClean="0"/>
              <a:t> avec fiches, </a:t>
            </a:r>
            <a:r>
              <a:rPr lang="mr-IN" sz="1900" dirty="0" smtClean="0"/>
              <a:t>…</a:t>
            </a:r>
            <a:endParaRPr lang="fr-FR" sz="1900" dirty="0" smtClean="0"/>
          </a:p>
          <a:p>
            <a:pPr lvl="0"/>
            <a:r>
              <a:rPr lang="fr-FR" sz="1900" dirty="0" smtClean="0"/>
              <a:t>Un meuble « Lego » :</a:t>
            </a:r>
            <a:r>
              <a:rPr lang="fr-FR" sz="1900" dirty="0"/>
              <a:t> </a:t>
            </a:r>
            <a:r>
              <a:rPr lang="fr-FR" sz="1900" dirty="0" smtClean="0"/>
              <a:t>des casiers où les briques sont classées par couleur                                                                                          des boîtes vendues avec le nombre exacte de pièces et le plan pour réaliser des petits véhicules</a:t>
            </a:r>
          </a:p>
          <a:p>
            <a:pPr lvl="0"/>
            <a:r>
              <a:rPr lang="fr-FR" sz="1900" dirty="0" smtClean="0"/>
              <a:t>Atelier « démontage » pour le matériel de récupération est posé sur un petit meuble roulant, genre plateau de desserte</a:t>
            </a:r>
          </a:p>
          <a:p>
            <a:pPr lvl="0"/>
            <a:r>
              <a:rPr lang="fr-FR" sz="1900" dirty="0" smtClean="0"/>
              <a:t>Coin « plantations » sur deux </a:t>
            </a:r>
            <a:r>
              <a:rPr lang="fr-FR" sz="1900" dirty="0"/>
              <a:t>tables d'écolier </a:t>
            </a:r>
            <a:endParaRPr lang="fr-FR" sz="1900" dirty="0" smtClean="0"/>
          </a:p>
          <a:p>
            <a:pPr lvl="0"/>
            <a:r>
              <a:rPr lang="fr-FR" sz="1900" dirty="0" smtClean="0"/>
              <a:t>Sur </a:t>
            </a:r>
            <a:r>
              <a:rPr lang="fr-FR" sz="1900" dirty="0"/>
              <a:t>les meubles sont posés le matériel </a:t>
            </a:r>
            <a:r>
              <a:rPr lang="fr-FR" sz="1900" dirty="0" smtClean="0"/>
              <a:t>d'actualité suivant le projet: les </a:t>
            </a:r>
            <a:r>
              <a:rPr lang="fr-FR" sz="1900" dirty="0"/>
              <a:t>balances horizontales, les réalisations en cours </a:t>
            </a:r>
            <a:r>
              <a:rPr lang="fr-FR" sz="1900" dirty="0" smtClean="0"/>
              <a:t>d'achèvement</a:t>
            </a:r>
          </a:p>
          <a:p>
            <a:r>
              <a:rPr lang="fr-FR" sz="1900" dirty="0" smtClean="0"/>
              <a:t>8 petits éviers sont alimentés en eau froide, à côté d'eux, des paniers roulants, en grillage blanc, reçoivent tuyaux,           bouteilles, pompes et serpillières 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4" name="Image 3" descr="evie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926" y="5275577"/>
            <a:ext cx="2085407" cy="1357170"/>
          </a:xfrm>
          <a:prstGeom prst="rect">
            <a:avLst/>
          </a:prstGeom>
        </p:spPr>
      </p:pic>
      <p:pic>
        <p:nvPicPr>
          <p:cNvPr id="6" name="Image 5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83" y="5897257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058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vidéos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>
                <a:hlinkClick r:id="rId2"/>
              </a:rPr>
              <a:t>https://www.youtube.com/watch?v=</a:t>
            </a:r>
            <a:r>
              <a:rPr lang="fr-FR" dirty="0" smtClean="0">
                <a:hlinkClick r:id="rId2"/>
              </a:rPr>
              <a:t>qZ5pMCsDrjI</a:t>
            </a:r>
            <a:endParaRPr lang="fr-FR" dirty="0" smtClean="0"/>
          </a:p>
          <a:p>
            <a:r>
              <a:rPr lang="fr-FR" dirty="0" err="1" smtClean="0"/>
              <a:t>Jes</a:t>
            </a:r>
            <a:r>
              <a:rPr lang="fr-FR" dirty="0" smtClean="0"/>
              <a:t> miroirs</a:t>
            </a:r>
          </a:p>
          <a:p>
            <a:r>
              <a:rPr lang="fr-FR" dirty="0">
                <a:hlinkClick r:id="rId3"/>
              </a:rPr>
              <a:t>https://www.youtube.com/watch?v=</a:t>
            </a:r>
            <a:r>
              <a:rPr lang="fr-FR" dirty="0" smtClean="0">
                <a:hlinkClick r:id="rId3"/>
              </a:rPr>
              <a:t>k5r1HTYldBg</a:t>
            </a:r>
            <a:endParaRPr lang="fr-FR" dirty="0" smtClean="0"/>
          </a:p>
          <a:p>
            <a:r>
              <a:rPr lang="fr-FR" dirty="0" smtClean="0"/>
              <a:t>La boite à neige</a:t>
            </a:r>
          </a:p>
          <a:p>
            <a:r>
              <a:rPr lang="fr-FR" dirty="0">
                <a:hlinkClick r:id="rId4"/>
              </a:rPr>
              <a:t>https://www.youtube.com/watch?v=</a:t>
            </a:r>
            <a:r>
              <a:rPr lang="fr-FR" dirty="0" smtClean="0">
                <a:hlinkClick r:id="rId4"/>
              </a:rPr>
              <a:t>kn5FxRUW28w</a:t>
            </a:r>
            <a:endParaRPr lang="fr-FR" dirty="0" smtClean="0"/>
          </a:p>
          <a:p>
            <a:r>
              <a:rPr lang="fr-FR" dirty="0" smtClean="0"/>
              <a:t>Les vers de terre</a:t>
            </a:r>
          </a:p>
          <a:p>
            <a:r>
              <a:rPr lang="fr-FR" dirty="0">
                <a:hlinkClick r:id="rId5"/>
              </a:rPr>
              <a:t>https://www.youtube.com/watch?v=</a:t>
            </a:r>
            <a:r>
              <a:rPr lang="fr-FR" dirty="0" smtClean="0">
                <a:hlinkClick r:id="rId5"/>
              </a:rPr>
              <a:t>adL1JTvjdYY</a:t>
            </a:r>
            <a:endParaRPr lang="fr-FR" dirty="0" smtClean="0"/>
          </a:p>
          <a:p>
            <a:r>
              <a:rPr lang="fr-FR" dirty="0" smtClean="0"/>
              <a:t>Les </a:t>
            </a:r>
            <a:r>
              <a:rPr lang="fr-FR" dirty="0" err="1" smtClean="0"/>
              <a:t>aimaints</a:t>
            </a:r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19661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00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Protection du vivant et environnement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dirty="0" smtClean="0"/>
              <a:t>Les questions </a:t>
            </a:r>
            <a:r>
              <a:rPr lang="fr-FR" sz="1800" dirty="0"/>
              <a:t>de la protection du vivant et de son environnement sont abordées dans le cadre d’une découverte de différents milieux, par une initiation concrète à une attitude responsable.</a:t>
            </a:r>
          </a:p>
          <a:p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98" y="316734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273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Aptitudes sensorielles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dirty="0"/>
              <a:t>Les enfants enrichissent et développent leurs aptitudes sensorielles, s'en servent pour distinguer des réalités différentes selon leurs caractéristiques olfactives, gustatives, tactiles, auditives et visuelles. </a:t>
            </a:r>
            <a:endParaRPr lang="fr-FR" sz="1800" dirty="0" smtClean="0"/>
          </a:p>
          <a:p>
            <a:r>
              <a:rPr lang="fr-FR" sz="1800" dirty="0" smtClean="0"/>
              <a:t>Chez </a:t>
            </a:r>
            <a:r>
              <a:rPr lang="fr-FR" sz="1800" dirty="0"/>
              <a:t>les plus grands, il s’agit de comparer, classer ou ordonner ces réalités, les décrire grâce au langage, les catégoriser.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98" y="413117"/>
            <a:ext cx="2237315" cy="710739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195917" y="5519990"/>
            <a:ext cx="7717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E120DC"/>
                </a:solidFill>
              </a:rPr>
              <a:t>“Rien dans notre intelligence qui ne soit passé par nos sens. ” Aristote</a:t>
            </a:r>
            <a:endParaRPr lang="fr-FR" sz="2000" dirty="0">
              <a:solidFill>
                <a:srgbClr val="E12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623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Attendus de fin de cycle </a:t>
            </a:r>
            <a:br>
              <a:rPr lang="fr-FR" dirty="0" smtClean="0"/>
            </a:br>
            <a:r>
              <a:rPr lang="fr-FR" sz="2700" dirty="0" smtClean="0"/>
              <a:t>programme 2015</a:t>
            </a:r>
            <a:endParaRPr lang="fr-FR" sz="2700" dirty="0"/>
          </a:p>
        </p:txBody>
      </p:sp>
      <p:pic>
        <p:nvPicPr>
          <p:cNvPr id="8" name="Image 7" descr="Attendu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7315"/>
            <a:ext cx="9144000" cy="2927255"/>
          </a:xfrm>
          <a:prstGeom prst="rect">
            <a:avLst/>
          </a:prstGeom>
        </p:spPr>
      </p:pic>
      <p:pic>
        <p:nvPicPr>
          <p:cNvPr id="9" name="Image 8" descr="bandea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355369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72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ctrTitle"/>
          </p:nvPr>
        </p:nvSpPr>
        <p:spPr>
          <a:xfrm>
            <a:off x="395288" y="981075"/>
            <a:ext cx="7345362" cy="1470025"/>
          </a:xfrm>
        </p:spPr>
        <p:txBody>
          <a:bodyPr>
            <a:normAutofit/>
          </a:bodyPr>
          <a:lstStyle/>
          <a:p>
            <a:r>
              <a:rPr lang="fr-FR" sz="3200" dirty="0">
                <a:cs typeface="Lucida Sans Unicode" charset="0"/>
              </a:rPr>
              <a:t>Trois principes</a:t>
            </a:r>
          </a:p>
        </p:txBody>
      </p:sp>
      <p:sp>
        <p:nvSpPr>
          <p:cNvPr id="4099" name="Sous-titre 2"/>
          <p:cNvSpPr>
            <a:spLocks noGrp="1"/>
          </p:cNvSpPr>
          <p:nvPr>
            <p:ph type="subTitle" idx="1"/>
          </p:nvPr>
        </p:nvSpPr>
        <p:spPr>
          <a:xfrm>
            <a:off x="755650" y="2947460"/>
            <a:ext cx="7785100" cy="191029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fr-FR" sz="2900" dirty="0" smtClean="0">
                <a:latin typeface="+mj-lt"/>
                <a:cs typeface="Lucida Sans Unicode" charset="0"/>
              </a:rPr>
              <a:t> </a:t>
            </a:r>
            <a:r>
              <a:rPr lang="fr-FR" sz="3600" dirty="0" smtClean="0">
                <a:latin typeface="+mj-lt"/>
                <a:cs typeface="Lucida Sans Unicode" charset="0"/>
              </a:rPr>
              <a:t>Structurer </a:t>
            </a:r>
            <a:r>
              <a:rPr lang="fr-FR" sz="3600" dirty="0">
                <a:latin typeface="+mj-lt"/>
                <a:cs typeface="Lucida Sans Unicode" charset="0"/>
              </a:rPr>
              <a:t>le concept de vie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fr-FR" sz="3600" dirty="0" smtClean="0">
                <a:latin typeface="+mj-lt"/>
                <a:cs typeface="Lucida Sans Unicode" charset="0"/>
              </a:rPr>
              <a:t> Favoriser </a:t>
            </a:r>
            <a:r>
              <a:rPr lang="fr-FR" sz="3600" dirty="0">
                <a:latin typeface="+mj-lt"/>
                <a:cs typeface="Lucida Sans Unicode" charset="0"/>
              </a:rPr>
              <a:t>le rapport au réel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fr-FR" sz="3600" dirty="0" smtClean="0">
                <a:latin typeface="+mj-lt"/>
                <a:cs typeface="Lucida Sans Unicode" charset="0"/>
              </a:rPr>
              <a:t> Développer </a:t>
            </a:r>
            <a:r>
              <a:rPr lang="fr-FR" sz="3600" dirty="0">
                <a:latin typeface="+mj-lt"/>
                <a:cs typeface="Lucida Sans Unicode" charset="0"/>
              </a:rPr>
              <a:t>la curiosité et l’esprit critique</a:t>
            </a:r>
          </a:p>
          <a:p>
            <a:endParaRPr lang="fr-FR" dirty="0">
              <a:latin typeface="Arial" charset="0"/>
              <a:cs typeface="Lucida Sans Unicode" charset="0"/>
            </a:endParaRPr>
          </a:p>
        </p:txBody>
      </p:sp>
      <p:pic>
        <p:nvPicPr>
          <p:cNvPr id="4" name="Image 3" descr="bandea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992" y="270336"/>
            <a:ext cx="2237315" cy="7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07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2800" dirty="0" smtClean="0"/>
              <a:t>Découvrir </a:t>
            </a:r>
            <a:r>
              <a:rPr lang="fr-FR" sz="2800" dirty="0"/>
              <a:t>le </a:t>
            </a:r>
            <a:r>
              <a:rPr lang="fr-FR" sz="2800" dirty="0" smtClean="0"/>
              <a:t>monde vivant </a:t>
            </a:r>
            <a:br>
              <a:rPr lang="fr-FR" sz="2800" dirty="0" smtClean="0"/>
            </a:br>
            <a:r>
              <a:rPr lang="fr-FR" sz="2800" dirty="0" smtClean="0"/>
              <a:t>Observables pour l’évaluation positive</a:t>
            </a:r>
            <a:endParaRPr lang="fr-FR" sz="2800" dirty="0"/>
          </a:p>
        </p:txBody>
      </p:sp>
      <p:pic>
        <p:nvPicPr>
          <p:cNvPr id="8" name="Espace réservé du contenu 7" descr="eval vivant eduscol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0" b="5490"/>
          <a:stretch>
            <a:fillRect/>
          </a:stretch>
        </p:blipFill>
        <p:spPr>
          <a:xfrm>
            <a:off x="854610" y="2335817"/>
            <a:ext cx="7610476" cy="3670767"/>
          </a:xfrm>
        </p:spPr>
      </p:pic>
      <p:pic>
        <p:nvPicPr>
          <p:cNvPr id="9" name="Image 8" descr="bandea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685" y="355369"/>
            <a:ext cx="2237315" cy="7107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7854" y="6161838"/>
            <a:ext cx="870214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 smtClean="0">
                <a:solidFill>
                  <a:srgbClr val="FF0000"/>
                </a:solidFill>
                <a:hlinkClick r:id="rId5"/>
              </a:rPr>
              <a:t>http://cache.media.education.gouv.fr/file/explorermonde/90/9/Ress_c1_Eval_Indic_progres_le-vivant_545909.pdf</a:t>
            </a:r>
            <a:endParaRPr lang="fr-FR" sz="1200" dirty="0" smtClean="0">
              <a:solidFill>
                <a:srgbClr val="FF0000"/>
              </a:solidFill>
            </a:endParaRPr>
          </a:p>
          <a:p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033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7008397"/>
              </p:ext>
            </p:extLst>
          </p:nvPr>
        </p:nvGraphicFramePr>
        <p:xfrm>
          <a:off x="1114425" y="2595563"/>
          <a:ext cx="761047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095"/>
                <a:gridCol w="1522095"/>
                <a:gridCol w="1522095"/>
                <a:gridCol w="1522095"/>
                <a:gridCol w="1522095"/>
              </a:tblGrid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Image 4" descr="orientations_generales_continuites_ruptures_lang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17" y="3737839"/>
            <a:ext cx="1547283" cy="2189601"/>
          </a:xfrm>
          <a:prstGeom prst="rect">
            <a:avLst/>
          </a:prstGeom>
        </p:spPr>
      </p:pic>
      <p:pic>
        <p:nvPicPr>
          <p:cNvPr id="6" name="Image 5" descr="orientations_generales_continuites_ruptures_langag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624" y="3573597"/>
            <a:ext cx="1547283" cy="218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96985"/>
      </p:ext>
    </p:extLst>
  </p:cSld>
  <p:clrMapOvr>
    <a:masterClrMapping/>
  </p:clrMapOvr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Perception.thmx</Template>
  <TotalTime>427</TotalTime>
  <Words>1191</Words>
  <Application>Microsoft Macintosh PowerPoint</Application>
  <PresentationFormat>Présentation à l'écran (4:3)</PresentationFormat>
  <Paragraphs>162</Paragraphs>
  <Slides>34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35" baseType="lpstr">
      <vt:lpstr>Perception</vt:lpstr>
      <vt:lpstr>Explorer le monde du vivant</vt:lpstr>
      <vt:lpstr>Découvrir le monde vivant Vie animale et végétale  </vt:lpstr>
      <vt:lpstr>Découvrir le monde vivant Le corps humain</vt:lpstr>
      <vt:lpstr>Protection du vivant et environnement</vt:lpstr>
      <vt:lpstr>Aptitudes sensorielles</vt:lpstr>
      <vt:lpstr>Attendus de fin de cycle  programme 2015</vt:lpstr>
      <vt:lpstr>Trois principes</vt:lpstr>
      <vt:lpstr>Découvrir le monde vivant  Observables pour l’évaluation positive</vt:lpstr>
      <vt:lpstr>Présentation PowerPoint</vt:lpstr>
      <vt:lpstr>Présentation PowerPoint</vt:lpstr>
      <vt:lpstr>Ressources : Zoom sur les programmes 2015 et leurs ressources</vt:lpstr>
      <vt:lpstr>Démarche scientifique en maternelle</vt:lpstr>
      <vt:lpstr>Des étapes pour une démarche scientifique en maternelle</vt:lpstr>
      <vt:lpstr>Des logos</vt:lpstr>
      <vt:lpstr>Présentation PowerPoint</vt:lpstr>
      <vt:lpstr>Ressources : Démarches scientifiques en maternelle, outils</vt:lpstr>
      <vt:lpstr>Et dans les classes</vt:lpstr>
      <vt:lpstr>Les traces écrites en sciences</vt:lpstr>
      <vt:lpstr>Présentation PowerPoint</vt:lpstr>
      <vt:lpstr>Le cahier de sciences</vt:lpstr>
      <vt:lpstr>Pourquoi un cahier de sciences ? </vt:lpstr>
      <vt:lpstr>Que trouve-t-on dans le cahier des sciences ?</vt:lpstr>
      <vt:lpstr>Mais aussi</vt:lpstr>
      <vt:lpstr>La trace écrite</vt:lpstr>
      <vt:lpstr>Présentation PowerPoint</vt:lpstr>
      <vt:lpstr>Le ou les coins  sciences </vt:lpstr>
      <vt:lpstr>Pourquoi un coin sciences en classe?</vt:lpstr>
      <vt:lpstr>Comment exploiter un coin science en classe</vt:lpstr>
      <vt:lpstr>Des exemples de coins à proposer</vt:lpstr>
      <vt:lpstr>Organisation de la classe</vt:lpstr>
      <vt:lpstr>… une salle d’expérience</vt:lpstr>
      <vt:lpstr>Organisation de la salle d’expériences</vt:lpstr>
      <vt:lpstr>Organisation du mobilier</vt:lpstr>
      <vt:lpstr>Les vidéos</vt:lpstr>
    </vt:vector>
  </TitlesOfParts>
  <Company>AEFE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Explorer le monde</dc:title>
  <dc:creator>CORINNE RUIZ</dc:creator>
  <cp:lastModifiedBy>CORINNE RUIZ</cp:lastModifiedBy>
  <cp:revision>30</cp:revision>
  <cp:lastPrinted>2019-03-17T22:06:13Z</cp:lastPrinted>
  <dcterms:created xsi:type="dcterms:W3CDTF">2019-03-17T22:05:41Z</dcterms:created>
  <dcterms:modified xsi:type="dcterms:W3CDTF">2019-03-18T17:27:13Z</dcterms:modified>
</cp:coreProperties>
</file>