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g4e411f326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4e411f326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Puis nous réfléchirons ensemble aux objectifs, aux activités possibles, aux avantages et inconvénients.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e411f326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e411f326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Les équipes sont structurées de façon à respecter une certaine hétérogénéité: de compétence, de sexe, de statut…</a:t>
            </a:r>
            <a:endParaRPr/>
          </a:p>
          <a:p>
            <a:pPr indent="0" lvl="0" marL="0" rtl="0" algn="l">
              <a:spcBef>
                <a:spcPts val="0"/>
              </a:spcBef>
              <a:spcAft>
                <a:spcPts val="0"/>
              </a:spcAft>
              <a:buNone/>
            </a:pPr>
            <a:r>
              <a:rPr lang="es"/>
              <a:t>C’est le principe de base pour la constitution des groupes car c’est au sein de groupes hétérogènes que les élèves les plus faibles ont le plus de chance de progresser.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g4e411f326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4e411f326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Il peut être intéressant de regrouper parfois les élèves en fonction de leurs compétences ou de leur besoin (pour des activités de soutien ou de remédiation par exemple)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Google Shape;75;g4e411f3263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4e411f3263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On peut constituer les équipes en utilisant, par exemple, des cartes à jouer, des cartons de couleur… Les équipes se composeront alors « au hasard » pour des activités ponctuelles de courte durée. </a:t>
            </a:r>
            <a:endParaRPr/>
          </a:p>
          <a:p>
            <a:pPr indent="0" lvl="0" marL="0" rtl="0" algn="l">
              <a:spcBef>
                <a:spcPts val="0"/>
              </a:spcBef>
              <a:spcAft>
                <a:spcPts val="0"/>
              </a:spcAft>
              <a:buNone/>
            </a:pPr>
            <a:r>
              <a:t/>
            </a:r>
            <a:endParaRPr/>
          </a:p>
          <a:p>
            <a:pPr indent="0" lvl="0" marL="0" rtl="0" algn="l">
              <a:spcBef>
                <a:spcPts val="0"/>
              </a:spcBef>
              <a:spcAft>
                <a:spcPts val="0"/>
              </a:spcAft>
              <a:buNone/>
            </a:pPr>
            <a:r>
              <a:rPr lang="es"/>
              <a:t>Les regroupements au hasard habituent les élèves à travailler avec des camarades ayant des personnalités et des compétences différentes. Il permet d’élargir le réseau relationnel des élèves.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g4e411f3263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4e411f3263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Il est important, quelquefois, de laisser les élèves se regrouper à leur guise, surtout lorsqu’ils sont amenés à discuter de sujets qui les touchent personnellement. Un climat de confiance et de complicité doit régner lors de tels échanges.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4e411f3263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4e411f326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En cours d’activité, il peut s’avérer utile de réunir deux élèves pour une courte durée en vue de leur permettre de comparer des stratégies, des démarches, des résultats…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4e411f3263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4e411f3263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C’est le regroupement utilisé lorsque l’on demande aux élèves de choisir un sujet sur lequel ils souhaitent travailler (faire des recherches, un exposé…) Ce type de regroupement respecte les goûts des élèves et suscite leur motivation et leur engagement.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4e411f3263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4e411f3263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a:t>Groupe… </a:t>
            </a:r>
            <a:r>
              <a:rPr lang="es"/>
              <a:t>un mot de la coopération!</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t/>
            </a:r>
            <a:endParaRPr sz="2400"/>
          </a:p>
          <a:p>
            <a:pPr indent="0" lvl="0" marL="0" rtl="0" algn="ctr">
              <a:spcBef>
                <a:spcPts val="0"/>
              </a:spcBef>
              <a:spcAft>
                <a:spcPts val="0"/>
              </a:spcAft>
              <a:buClr>
                <a:schemeClr val="dk1"/>
              </a:buClr>
              <a:buSzPts val="1100"/>
              <a:buFont typeface="Arial"/>
              <a:buNone/>
            </a:pPr>
            <a:r>
              <a:rPr lang="es" sz="2400"/>
              <a:t>stage “pratiques coopératives dans le 1er degré”</a:t>
            </a:r>
            <a:endParaRPr sz="2400"/>
          </a:p>
          <a:p>
            <a:pPr indent="0" lvl="0" marL="0" rtl="0" algn="ctr">
              <a:spcBef>
                <a:spcPts val="0"/>
              </a:spcBef>
              <a:spcAft>
                <a:spcPts val="0"/>
              </a:spcAft>
              <a:buClr>
                <a:schemeClr val="dk1"/>
              </a:buClr>
              <a:buSzPts val="1100"/>
              <a:buFont typeface="Arial"/>
              <a:buNone/>
            </a:pPr>
            <a:r>
              <a:rPr lang="es" sz="2400"/>
              <a:t>Corinne RUIZ et Marta HERNANDEZ</a:t>
            </a:r>
            <a:endParaRPr sz="2400"/>
          </a:p>
          <a:p>
            <a:pPr indent="0" lvl="0" marL="0" rtl="0" algn="ctr">
              <a:spcBef>
                <a:spcPts val="0"/>
              </a:spcBef>
              <a:spcAft>
                <a:spcPts val="0"/>
              </a:spcAft>
              <a:buClr>
                <a:schemeClr val="dk1"/>
              </a:buClr>
              <a:buSzPts val="1100"/>
              <a:buFont typeface="Arial"/>
              <a:buNone/>
            </a:pPr>
            <a:r>
              <a:rPr lang="es" sz="2400" u="sng"/>
              <a:t>mercredi 23 janvier</a:t>
            </a:r>
            <a:r>
              <a:rPr lang="es" u="sng"/>
              <a:t> </a:t>
            </a:r>
            <a:endParaRPr u="sng"/>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Les enjeux des travaux de groupe...</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Quoi?</a:t>
            </a:r>
            <a:endParaRPr/>
          </a:p>
          <a:p>
            <a:pPr indent="0" lvl="0" marL="0" rtl="0" algn="l">
              <a:spcBef>
                <a:spcPts val="1600"/>
              </a:spcBef>
              <a:spcAft>
                <a:spcPts val="0"/>
              </a:spcAft>
              <a:buNone/>
            </a:pPr>
            <a:r>
              <a:rPr lang="es"/>
              <a:t>Comment?</a:t>
            </a:r>
            <a:endParaRPr/>
          </a:p>
          <a:p>
            <a:pPr indent="0" lvl="0" marL="0" rtl="0" algn="l">
              <a:spcBef>
                <a:spcPts val="1600"/>
              </a:spcBef>
              <a:spcAft>
                <a:spcPts val="0"/>
              </a:spcAft>
              <a:buNone/>
            </a:pPr>
            <a:r>
              <a:rPr lang="es"/>
              <a:t>Pourquoi?</a:t>
            </a:r>
            <a:endParaRPr/>
          </a:p>
          <a:p>
            <a:pPr indent="0" lvl="0" marL="0" rtl="0" algn="l">
              <a:spcBef>
                <a:spcPts val="1600"/>
              </a:spcBef>
              <a:spcAft>
                <a:spcPts val="0"/>
              </a:spcAft>
              <a:buNone/>
            </a:pPr>
            <a:r>
              <a:rPr lang="es"/>
              <a:t>Quels groupes? quelles modalités?</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s"/>
              <a:t>Mettons-nous d’accord sur les différents termes...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1600"/>
              </a:spcBef>
              <a:spcAft>
                <a:spcPts val="0"/>
              </a:spcAft>
              <a:buNone/>
            </a:pPr>
            <a:r>
              <a:t/>
            </a:r>
            <a:endParaRPr/>
          </a:p>
          <a:p>
            <a:pPr indent="0" lvl="0" marL="0" rtl="0" algn="l">
              <a:lnSpc>
                <a:spcPct val="100000"/>
              </a:lnSpc>
              <a:spcBef>
                <a:spcPts val="1600"/>
              </a:spcBef>
              <a:spcAft>
                <a:spcPts val="0"/>
              </a:spcAft>
              <a:buClr>
                <a:schemeClr val="dk1"/>
              </a:buClr>
              <a:buSzPts val="1100"/>
              <a:buFont typeface="Arial"/>
              <a:buNone/>
            </a:pPr>
            <a:r>
              <a:rPr lang="es" sz="4800">
                <a:solidFill>
                  <a:srgbClr val="A64D79"/>
                </a:solidFill>
              </a:rPr>
              <a:t>Le regroupement hétérogène</a:t>
            </a:r>
            <a:endParaRPr sz="4800">
              <a:solidFill>
                <a:srgbClr val="A64D79"/>
              </a:solidFill>
            </a:endParaRPr>
          </a:p>
          <a:p>
            <a:pPr indent="0" lvl="0" marL="0" rtl="0" algn="l">
              <a:spcBef>
                <a:spcPts val="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t/>
            </a:r>
            <a:endParaRPr sz="4800">
              <a:solidFill>
                <a:srgbClr val="A64D79"/>
              </a:solidFill>
            </a:endParaRPr>
          </a:p>
          <a:p>
            <a:pPr indent="0" lvl="0" marL="0" rtl="0" algn="l">
              <a:lnSpc>
                <a:spcPct val="100000"/>
              </a:lnSpc>
              <a:spcBef>
                <a:spcPts val="0"/>
              </a:spcBef>
              <a:spcAft>
                <a:spcPts val="0"/>
              </a:spcAft>
              <a:buClr>
                <a:schemeClr val="dk1"/>
              </a:buClr>
              <a:buSzPts val="1100"/>
              <a:buFont typeface="Arial"/>
              <a:buNone/>
            </a:pPr>
            <a:r>
              <a:rPr lang="es" sz="4800">
                <a:solidFill>
                  <a:srgbClr val="A64D79"/>
                </a:solidFill>
              </a:rPr>
              <a:t>Le regroupement homogène</a:t>
            </a:r>
            <a:endParaRPr sz="4800">
              <a:solidFill>
                <a:srgbClr val="A64D79"/>
              </a:solidFill>
            </a:endParaRPr>
          </a:p>
          <a:p>
            <a:pPr indent="0" lvl="0" marL="0" rtl="0" algn="l">
              <a:spcBef>
                <a:spcPts val="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t/>
            </a:r>
            <a:endParaRPr sz="4800">
              <a:solidFill>
                <a:srgbClr val="A64D79"/>
              </a:solidFill>
            </a:endParaRPr>
          </a:p>
          <a:p>
            <a:pPr indent="0" lvl="0" marL="0" rtl="0" algn="l">
              <a:lnSpc>
                <a:spcPct val="100000"/>
              </a:lnSpc>
              <a:spcBef>
                <a:spcPts val="0"/>
              </a:spcBef>
              <a:spcAft>
                <a:spcPts val="0"/>
              </a:spcAft>
              <a:buClr>
                <a:schemeClr val="dk1"/>
              </a:buClr>
              <a:buSzPts val="1100"/>
              <a:buFont typeface="Arial"/>
              <a:buNone/>
            </a:pPr>
            <a:r>
              <a:rPr lang="es" sz="4800">
                <a:solidFill>
                  <a:srgbClr val="A64D79"/>
                </a:solidFill>
              </a:rPr>
              <a:t>Les regroupements au hasard</a:t>
            </a:r>
            <a:endParaRPr sz="4800">
              <a:solidFill>
                <a:srgbClr val="A64D79"/>
              </a:solidFill>
            </a:endParaRPr>
          </a:p>
          <a:p>
            <a:pPr indent="0" lvl="0" marL="0" rtl="0" algn="l">
              <a:spcBef>
                <a:spcPts val="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t/>
            </a:r>
            <a:endParaRPr sz="4800">
              <a:solidFill>
                <a:srgbClr val="A64D79"/>
              </a:solidFill>
            </a:endParaRPr>
          </a:p>
          <a:p>
            <a:pPr indent="0" lvl="0" marL="0" rtl="0" algn="l">
              <a:lnSpc>
                <a:spcPct val="100000"/>
              </a:lnSpc>
              <a:spcBef>
                <a:spcPts val="0"/>
              </a:spcBef>
              <a:spcAft>
                <a:spcPts val="0"/>
              </a:spcAft>
              <a:buClr>
                <a:schemeClr val="dk1"/>
              </a:buClr>
              <a:buSzPts val="1100"/>
              <a:buFont typeface="Arial"/>
              <a:buNone/>
            </a:pPr>
            <a:r>
              <a:rPr lang="es" sz="4800">
                <a:solidFill>
                  <a:srgbClr val="A64D79"/>
                </a:solidFill>
              </a:rPr>
              <a:t>Les regroupements par amitié</a:t>
            </a:r>
            <a:endParaRPr sz="4800">
              <a:solidFill>
                <a:srgbClr val="A64D7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ctr">
              <a:lnSpc>
                <a:spcPct val="100000"/>
              </a:lnSpc>
              <a:spcBef>
                <a:spcPts val="1600"/>
              </a:spcBef>
              <a:spcAft>
                <a:spcPts val="0"/>
              </a:spcAft>
              <a:buClr>
                <a:schemeClr val="dk1"/>
              </a:buClr>
              <a:buSzPts val="1100"/>
              <a:buFont typeface="Arial"/>
              <a:buNone/>
            </a:pPr>
            <a:r>
              <a:rPr lang="es" sz="4800">
                <a:solidFill>
                  <a:srgbClr val="A64D79"/>
                </a:solidFill>
              </a:rPr>
              <a:t>Les regroupements par proximité</a:t>
            </a:r>
            <a:endParaRPr sz="4800">
              <a:solidFill>
                <a:srgbClr val="A64D79"/>
              </a:solidFill>
            </a:endParaRPr>
          </a:p>
          <a:p>
            <a:pPr indent="0" lvl="0" marL="0" rtl="0" algn="l">
              <a:spcBef>
                <a:spcPts val="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ctr">
              <a:lnSpc>
                <a:spcPct val="100000"/>
              </a:lnSpc>
              <a:spcBef>
                <a:spcPts val="1600"/>
              </a:spcBef>
              <a:spcAft>
                <a:spcPts val="0"/>
              </a:spcAft>
              <a:buClr>
                <a:schemeClr val="dk1"/>
              </a:buClr>
              <a:buSzPts val="1100"/>
              <a:buFont typeface="Arial"/>
              <a:buNone/>
            </a:pPr>
            <a:r>
              <a:rPr lang="es" sz="4800">
                <a:solidFill>
                  <a:srgbClr val="A64D79"/>
                </a:solidFill>
              </a:rPr>
              <a:t>Les regroupements par centre d’intérêt</a:t>
            </a:r>
            <a:endParaRPr sz="4800">
              <a:solidFill>
                <a:srgbClr val="A64D79"/>
              </a:solidFill>
            </a:endParaRPr>
          </a:p>
          <a:p>
            <a:pPr indent="0" lvl="0" marL="0" rtl="0" algn="l">
              <a:spcBef>
                <a:spcPts val="0"/>
              </a:spcBef>
              <a:spcAft>
                <a:spcPts val="160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On se regroupe???</a:t>
            </a:r>
            <a:endParaRPr/>
          </a:p>
        </p:txBody>
      </p:sp>
      <p:sp>
        <p:nvSpPr>
          <p:cNvPr id="103" name="Google Shape;103;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Par groupes nous allons travailler sur différentes commandes.</a:t>
            </a:r>
            <a:endParaRPr/>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