
<file path=[Content_Types].xml><?xml version="1.0" encoding="utf-8"?>
<Types xmlns="http://schemas.openxmlformats.org/package/2006/content-types">
  <Default ContentType="application/xml" Extension="xml"/>
  <Default ContentType="image/png" Extension="png"/>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strictFirstAndLastChars="0" saveSubsetFonts="1">
  <p:sldMasterIdLst>
    <p:sldMasterId id="2147483659"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 id="265" r:id="rId14"/>
    <p:sldId id="266" r:id="rId15"/>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11" Type="http://schemas.openxmlformats.org/officeDocument/2006/relationships/slide" Target="slides/slide7.xml"/><Relationship Id="rId10" Type="http://schemas.openxmlformats.org/officeDocument/2006/relationships/slide" Target="slides/slide6.xml"/><Relationship Id="rId13" Type="http://schemas.openxmlformats.org/officeDocument/2006/relationships/slide" Target="slides/slide9.xml"/><Relationship Id="rId12" Type="http://schemas.openxmlformats.org/officeDocument/2006/relationships/slide" Target="slides/slide8.xml"/><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15" Type="http://schemas.openxmlformats.org/officeDocument/2006/relationships/slide" Target="slides/slide11.xml"/><Relationship Id="rId14" Type="http://schemas.openxmlformats.org/officeDocument/2006/relationships/slide" Target="slides/slide10.xml"/><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0" name="Shape 50"/>
        <p:cNvGrpSpPr/>
        <p:nvPr/>
      </p:nvGrpSpPr>
      <p:grpSpPr>
        <a:xfrm>
          <a:off x="0" y="0"/>
          <a:ext cx="0" cy="0"/>
          <a:chOff x="0" y="0"/>
          <a:chExt cx="0" cy="0"/>
        </a:xfrm>
      </p:grpSpPr>
      <p:sp>
        <p:nvSpPr>
          <p:cNvPr id="51" name="Google Shape;51;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05" name="Shape 105"/>
        <p:cNvGrpSpPr/>
        <p:nvPr/>
      </p:nvGrpSpPr>
      <p:grpSpPr>
        <a:xfrm>
          <a:off x="0" y="0"/>
          <a:ext cx="0" cy="0"/>
          <a:chOff x="0" y="0"/>
          <a:chExt cx="0" cy="0"/>
        </a:xfrm>
      </p:grpSpPr>
      <p:sp>
        <p:nvSpPr>
          <p:cNvPr id="106" name="Google Shape;106;g4e45cd8965_0_5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7" name="Google Shape;107;g4e45cd8965_0_5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111" name="Shape 111"/>
        <p:cNvGrpSpPr/>
        <p:nvPr/>
      </p:nvGrpSpPr>
      <p:grpSpPr>
        <a:xfrm>
          <a:off x="0" y="0"/>
          <a:ext cx="0" cy="0"/>
          <a:chOff x="0" y="0"/>
          <a:chExt cx="0" cy="0"/>
        </a:xfrm>
      </p:grpSpPr>
      <p:sp>
        <p:nvSpPr>
          <p:cNvPr id="112" name="Google Shape;112;g4e4c647724_0_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13" name="Google Shape;113;g4e4c647724_0_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7" name="Shape 57"/>
        <p:cNvGrpSpPr/>
        <p:nvPr/>
      </p:nvGrpSpPr>
      <p:grpSpPr>
        <a:xfrm>
          <a:off x="0" y="0"/>
          <a:ext cx="0" cy="0"/>
          <a:chOff x="0" y="0"/>
          <a:chExt cx="0" cy="0"/>
        </a:xfrm>
      </p:grpSpPr>
      <p:sp>
        <p:nvSpPr>
          <p:cNvPr id="58" name="Google Shape;58;g4e45cd8965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9" name="Google Shape;59;g4e45cd8965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3" name="Shape 63"/>
        <p:cNvGrpSpPr/>
        <p:nvPr/>
      </p:nvGrpSpPr>
      <p:grpSpPr>
        <a:xfrm>
          <a:off x="0" y="0"/>
          <a:ext cx="0" cy="0"/>
          <a:chOff x="0" y="0"/>
          <a:chExt cx="0" cy="0"/>
        </a:xfrm>
      </p:grpSpPr>
      <p:sp>
        <p:nvSpPr>
          <p:cNvPr id="64" name="Google Shape;64;g4e45cd8965_0_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5" name="Google Shape;65;g4e45cd8965_0_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just">
              <a:lnSpc>
                <a:spcPct val="115000"/>
              </a:lnSpc>
              <a:spcBef>
                <a:spcPts val="0"/>
              </a:spcBef>
              <a:spcAft>
                <a:spcPts val="0"/>
              </a:spcAft>
              <a:buClr>
                <a:schemeClr val="dk1"/>
              </a:buClr>
              <a:buSzPts val="1100"/>
              <a:buFont typeface="Arial"/>
              <a:buNone/>
            </a:pPr>
            <a:r>
              <a:rPr lang="es" sz="1200">
                <a:solidFill>
                  <a:schemeClr val="dk1"/>
                </a:solidFill>
                <a:latin typeface="Verdana"/>
                <a:ea typeface="Verdana"/>
                <a:cs typeface="Verdana"/>
                <a:sym typeface="Verdana"/>
              </a:rPr>
              <a:t>Les élèves d’aujourd’hui ne sont plus les élèves d’hier. Ils ont changé. La culture numérique a profondément transformé le rapport au savoir. Les élèves ont accès de façon informelle à une infinité de connaissances dans tout lieu, autre que l’école.</a:t>
            </a:r>
            <a:endParaRPr sz="12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rPr lang="es" sz="1200">
                <a:solidFill>
                  <a:schemeClr val="dk1"/>
                </a:solidFill>
                <a:latin typeface="Verdana"/>
                <a:ea typeface="Verdana"/>
                <a:cs typeface="Verdana"/>
                <a:sym typeface="Verdana"/>
              </a:rPr>
              <a:t>Les espaces liés à la culture et à la connaissance évoluent, qu’il s’agisse du CDI du collège à la médiathèque communale ou à un musée qui investit dans l’usage des tablettes.</a:t>
            </a:r>
            <a:endParaRPr sz="12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rPr lang="es" sz="1200">
                <a:solidFill>
                  <a:schemeClr val="dk1"/>
                </a:solidFill>
                <a:latin typeface="Verdana"/>
                <a:ea typeface="Verdana"/>
                <a:cs typeface="Verdana"/>
                <a:sym typeface="Verdana"/>
              </a:rPr>
              <a:t>L’école doit mener sa propre réflexion. La classe doit être pensée comme un espace modulable : dans la journée, dans la semaine, dans l’année.</a:t>
            </a:r>
            <a:endParaRPr sz="1200">
              <a:solidFill>
                <a:schemeClr val="dk1"/>
              </a:solidFill>
              <a:latin typeface="Verdana"/>
              <a:ea typeface="Verdana"/>
              <a:cs typeface="Verdana"/>
              <a:sym typeface="Verdana"/>
            </a:endParaRPr>
          </a:p>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9" name="Shape 69"/>
        <p:cNvGrpSpPr/>
        <p:nvPr/>
      </p:nvGrpSpPr>
      <p:grpSpPr>
        <a:xfrm>
          <a:off x="0" y="0"/>
          <a:ext cx="0" cy="0"/>
          <a:chOff x="0" y="0"/>
          <a:chExt cx="0" cy="0"/>
        </a:xfrm>
      </p:grpSpPr>
      <p:sp>
        <p:nvSpPr>
          <p:cNvPr id="70" name="Google Shape;70;g4e45cd8965_0_1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1" name="Google Shape;71;g4e45cd8965_0_11: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5" name="Shape 75"/>
        <p:cNvGrpSpPr/>
        <p:nvPr/>
      </p:nvGrpSpPr>
      <p:grpSpPr>
        <a:xfrm>
          <a:off x="0" y="0"/>
          <a:ext cx="0" cy="0"/>
          <a:chOff x="0" y="0"/>
          <a:chExt cx="0" cy="0"/>
        </a:xfrm>
      </p:grpSpPr>
      <p:sp>
        <p:nvSpPr>
          <p:cNvPr id="76" name="Google Shape;76;g4e45cd8965_0_1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7" name="Google Shape;77;g4e45cd8965_0_1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just">
              <a:lnSpc>
                <a:spcPct val="115000"/>
              </a:lnSpc>
              <a:spcBef>
                <a:spcPts val="0"/>
              </a:spcBef>
              <a:spcAft>
                <a:spcPts val="0"/>
              </a:spcAft>
              <a:buClr>
                <a:schemeClr val="dk1"/>
              </a:buClr>
              <a:buSzPts val="1100"/>
              <a:buFont typeface="Arial"/>
              <a:buNone/>
            </a:pPr>
            <a:r>
              <a:rPr lang="es" sz="1200">
                <a:solidFill>
                  <a:schemeClr val="dk1"/>
                </a:solidFill>
                <a:latin typeface="Verdana"/>
                <a:ea typeface="Verdana"/>
                <a:cs typeface="Verdana"/>
                <a:sym typeface="Verdana"/>
              </a:rPr>
              <a:t> - </a:t>
            </a:r>
            <a:r>
              <a:rPr b="1" lang="es" sz="1200">
                <a:solidFill>
                  <a:schemeClr val="dk1"/>
                </a:solidFill>
                <a:latin typeface="Verdana"/>
                <a:ea typeface="Verdana"/>
                <a:cs typeface="Verdana"/>
                <a:sym typeface="Verdana"/>
              </a:rPr>
              <a:t>la fonctionnalité</a:t>
            </a:r>
            <a:r>
              <a:rPr lang="es" sz="1200">
                <a:solidFill>
                  <a:schemeClr val="dk1"/>
                </a:solidFill>
                <a:latin typeface="Verdana"/>
                <a:ea typeface="Verdana"/>
                <a:cs typeface="Verdana"/>
                <a:sym typeface="Verdana"/>
              </a:rPr>
              <a:t> : permettre à tous les élèves de voir facilement le tableau, donner un accès visuel à tous les élèves à une horloge. La disposition doit permettre une circulation aisée de l’enseignant et des élèves.</a:t>
            </a:r>
            <a:endParaRPr sz="12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rPr lang="es" sz="1200">
                <a:solidFill>
                  <a:schemeClr val="dk1"/>
                </a:solidFill>
                <a:latin typeface="Verdana"/>
                <a:ea typeface="Verdana"/>
                <a:cs typeface="Verdana"/>
                <a:sym typeface="Verdana"/>
              </a:rPr>
              <a:t> - </a:t>
            </a:r>
            <a:r>
              <a:rPr b="1" lang="es" sz="1200">
                <a:solidFill>
                  <a:schemeClr val="dk1"/>
                </a:solidFill>
                <a:latin typeface="Verdana"/>
                <a:ea typeface="Verdana"/>
                <a:cs typeface="Verdana"/>
                <a:sym typeface="Verdana"/>
              </a:rPr>
              <a:t>la flexibilité</a:t>
            </a:r>
            <a:r>
              <a:rPr lang="es" sz="1200">
                <a:solidFill>
                  <a:schemeClr val="dk1"/>
                </a:solidFill>
                <a:latin typeface="Verdana"/>
                <a:ea typeface="Verdana"/>
                <a:cs typeface="Verdana"/>
                <a:sym typeface="Verdana"/>
              </a:rPr>
              <a:t> : avoir des espaces correspondant aux différentes pratiques. Si l’espace le permet, prévoir une zone de regroupement, qui parfois peut s’aménager sur le moment juste en décalant les bureaux.</a:t>
            </a:r>
            <a:endParaRPr sz="12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rPr lang="es" sz="1200">
                <a:solidFill>
                  <a:schemeClr val="dk1"/>
                </a:solidFill>
                <a:latin typeface="Verdana"/>
                <a:ea typeface="Verdana"/>
                <a:cs typeface="Verdana"/>
                <a:sym typeface="Verdana"/>
              </a:rPr>
              <a:t> - </a:t>
            </a:r>
            <a:r>
              <a:rPr b="1" lang="es" sz="1200">
                <a:solidFill>
                  <a:schemeClr val="dk1"/>
                </a:solidFill>
                <a:latin typeface="Verdana"/>
                <a:ea typeface="Verdana"/>
                <a:cs typeface="Verdana"/>
                <a:sym typeface="Verdana"/>
              </a:rPr>
              <a:t>l’accessibilité et la lisibilité</a:t>
            </a:r>
            <a:r>
              <a:rPr lang="es" sz="1200">
                <a:solidFill>
                  <a:schemeClr val="dk1"/>
                </a:solidFill>
                <a:latin typeface="Verdana"/>
                <a:ea typeface="Verdana"/>
                <a:cs typeface="Verdana"/>
                <a:sym typeface="Verdana"/>
              </a:rPr>
              <a:t>: les ressources et outils nécessaires aux élèves doivent être facilement accessibles et répartis dans la classe de façon clairement identifiée. Il sera préférable d’avoir plusieurs zones plutôt que de tout concentrer au même endroit.</a:t>
            </a:r>
            <a:endParaRPr sz="12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rPr lang="es" sz="1200">
                <a:solidFill>
                  <a:schemeClr val="dk1"/>
                </a:solidFill>
                <a:latin typeface="Verdana"/>
                <a:ea typeface="Verdana"/>
                <a:cs typeface="Verdana"/>
                <a:sym typeface="Verdana"/>
              </a:rPr>
              <a:t> - </a:t>
            </a:r>
            <a:r>
              <a:rPr b="1" lang="es" sz="1200">
                <a:solidFill>
                  <a:schemeClr val="dk1"/>
                </a:solidFill>
                <a:latin typeface="Verdana"/>
                <a:ea typeface="Verdana"/>
                <a:cs typeface="Verdana"/>
                <a:sym typeface="Verdana"/>
              </a:rPr>
              <a:t>la qualité environnementale</a:t>
            </a:r>
            <a:r>
              <a:rPr lang="es" sz="1200">
                <a:solidFill>
                  <a:schemeClr val="dk1"/>
                </a:solidFill>
                <a:latin typeface="Verdana"/>
                <a:ea typeface="Verdana"/>
                <a:cs typeface="Verdana"/>
                <a:sym typeface="Verdana"/>
              </a:rPr>
              <a:t> : qualité de l’air, de la lumière et température sont importants. D’aucuns diront qu’ils n’ont pas d’impact dessus mais qui aère sa classe au moins à chaque récréation ? Quel renouvellement de l’air ?</a:t>
            </a:r>
            <a:endParaRPr sz="12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rPr lang="es" sz="1200">
                <a:solidFill>
                  <a:schemeClr val="dk1"/>
                </a:solidFill>
                <a:latin typeface="Verdana"/>
                <a:ea typeface="Verdana"/>
                <a:cs typeface="Verdana"/>
                <a:sym typeface="Verdana"/>
              </a:rPr>
              <a:t> - </a:t>
            </a:r>
            <a:r>
              <a:rPr b="1" lang="es" sz="1200">
                <a:solidFill>
                  <a:schemeClr val="dk1"/>
                </a:solidFill>
                <a:latin typeface="Verdana"/>
                <a:ea typeface="Verdana"/>
                <a:cs typeface="Verdana"/>
                <a:sym typeface="Verdana"/>
              </a:rPr>
              <a:t>l’appropriation:</a:t>
            </a:r>
            <a:r>
              <a:rPr lang="es" sz="1200">
                <a:solidFill>
                  <a:schemeClr val="dk1"/>
                </a:solidFill>
                <a:latin typeface="Verdana"/>
                <a:ea typeface="Verdana"/>
                <a:cs typeface="Verdana"/>
                <a:sym typeface="Verdana"/>
              </a:rPr>
              <a:t> la classe doit avoir des caractéristiques propres qui soient identifiées par les élèves, associées à leur niveau. Pour cela, on va jouer sur les affichages, la personnalisation de l’aménagement en fonction de l’âge des élèves. Il ne faut pas négliger l’importance des affichages personnels des élèves pour donner un sentiment de propriété de l’espace.</a:t>
            </a:r>
            <a:endParaRPr sz="12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rPr lang="es" sz="1200">
                <a:solidFill>
                  <a:schemeClr val="dk1"/>
                </a:solidFill>
                <a:latin typeface="Verdana"/>
                <a:ea typeface="Verdana"/>
                <a:cs typeface="Verdana"/>
                <a:sym typeface="Verdana"/>
              </a:rPr>
              <a:t> - </a:t>
            </a:r>
            <a:r>
              <a:rPr b="1" lang="es" sz="1200">
                <a:solidFill>
                  <a:schemeClr val="dk1"/>
                </a:solidFill>
                <a:latin typeface="Verdana"/>
                <a:ea typeface="Verdana"/>
                <a:cs typeface="Verdana"/>
                <a:sym typeface="Verdana"/>
              </a:rPr>
              <a:t>la stimulation</a:t>
            </a:r>
            <a:r>
              <a:rPr lang="es" sz="1200">
                <a:solidFill>
                  <a:schemeClr val="dk1"/>
                </a:solidFill>
                <a:latin typeface="Verdana"/>
                <a:ea typeface="Verdana"/>
                <a:cs typeface="Verdana"/>
                <a:sym typeface="Verdana"/>
              </a:rPr>
              <a:t> : l’étude anglaise préconise des murs blancs avec un mur en couleurs vives, mais au-delà, la classe doit être un lieu vivant et stimulant. Les affichages doivent être renouvelées, l’organisation évoluer, les projets en cours transparaître dans l’aménagement de la classe.</a:t>
            </a:r>
            <a:endParaRPr sz="12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rPr lang="es" sz="1200">
                <a:solidFill>
                  <a:schemeClr val="dk1"/>
                </a:solidFill>
                <a:latin typeface="Verdana"/>
                <a:ea typeface="Verdana"/>
                <a:cs typeface="Verdana"/>
                <a:sym typeface="Verdana"/>
              </a:rPr>
              <a:t> - </a:t>
            </a:r>
            <a:r>
              <a:rPr b="1" lang="es" sz="1200">
                <a:solidFill>
                  <a:schemeClr val="dk1"/>
                </a:solidFill>
                <a:latin typeface="Verdana"/>
                <a:ea typeface="Verdana"/>
                <a:cs typeface="Verdana"/>
                <a:sym typeface="Verdana"/>
              </a:rPr>
              <a:t>l’organisation</a:t>
            </a:r>
            <a:r>
              <a:rPr lang="es" sz="1200">
                <a:solidFill>
                  <a:schemeClr val="dk1"/>
                </a:solidFill>
                <a:latin typeface="Verdana"/>
                <a:ea typeface="Verdana"/>
                <a:cs typeface="Verdana"/>
                <a:sym typeface="Verdana"/>
              </a:rPr>
              <a:t> : la classe doit être un lieu cadrant et organisé. Or elles deviennent parfois des amoncellements de documents, objets et livres qui ne servent pas. Il faut ranger régulièrement.</a:t>
            </a:r>
            <a:endParaRPr sz="1200">
              <a:solidFill>
                <a:schemeClr val="dk1"/>
              </a:solidFill>
              <a:latin typeface="Verdana"/>
              <a:ea typeface="Verdana"/>
              <a:cs typeface="Verdana"/>
              <a:sym typeface="Verdana"/>
            </a:endParaRPr>
          </a:p>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1" name="Shape 81"/>
        <p:cNvGrpSpPr/>
        <p:nvPr/>
      </p:nvGrpSpPr>
      <p:grpSpPr>
        <a:xfrm>
          <a:off x="0" y="0"/>
          <a:ext cx="0" cy="0"/>
          <a:chOff x="0" y="0"/>
          <a:chExt cx="0" cy="0"/>
        </a:xfrm>
      </p:grpSpPr>
      <p:sp>
        <p:nvSpPr>
          <p:cNvPr id="82" name="Google Shape;82;g4e45cd8965_0_3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3" name="Google Shape;83;g4e45cd8965_0_3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7" name="Shape 87"/>
        <p:cNvGrpSpPr/>
        <p:nvPr/>
      </p:nvGrpSpPr>
      <p:grpSpPr>
        <a:xfrm>
          <a:off x="0" y="0"/>
          <a:ext cx="0" cy="0"/>
          <a:chOff x="0" y="0"/>
          <a:chExt cx="0" cy="0"/>
        </a:xfrm>
      </p:grpSpPr>
      <p:sp>
        <p:nvSpPr>
          <p:cNvPr id="88" name="Google Shape;88;g4e45cd8965_0_3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9" name="Google Shape;89;g4e45cd8965_0_3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lnSpc>
                <a:spcPct val="115000"/>
              </a:lnSpc>
              <a:spcBef>
                <a:spcPts val="0"/>
              </a:spcBef>
              <a:spcAft>
                <a:spcPts val="0"/>
              </a:spcAft>
              <a:buClr>
                <a:schemeClr val="dk1"/>
              </a:buClr>
              <a:buSzPts val="1100"/>
              <a:buFont typeface="Arial"/>
              <a:buNone/>
            </a:pPr>
            <a:r>
              <a:rPr lang="es" sz="1300"/>
              <a:t>Un tel dispositif suppose que les élèves puissent circuler dans la classe afin de favoriser les interactions. </a:t>
            </a:r>
            <a:endParaRPr sz="1300"/>
          </a:p>
          <a:p>
            <a:pPr indent="0" lvl="0" marL="0" rtl="0" algn="l">
              <a:lnSpc>
                <a:spcPct val="115000"/>
              </a:lnSpc>
              <a:spcBef>
                <a:spcPts val="2200"/>
              </a:spcBef>
              <a:spcAft>
                <a:spcPts val="0"/>
              </a:spcAft>
              <a:buClr>
                <a:schemeClr val="dk1"/>
              </a:buClr>
              <a:buSzPts val="1100"/>
              <a:buFont typeface="Arial"/>
              <a:buNone/>
            </a:pPr>
            <a:r>
              <a:rPr lang="es" sz="1300"/>
              <a:t>L’organisation la plus courante est celle en rangées, ce qui ne facilite pas les échanges entre élèves et ne permet pas le travail de groupe. </a:t>
            </a:r>
            <a:endParaRPr sz="1300"/>
          </a:p>
          <a:p>
            <a:pPr indent="0" lvl="0" marL="0" rtl="0" algn="l">
              <a:lnSpc>
                <a:spcPct val="115000"/>
              </a:lnSpc>
              <a:spcBef>
                <a:spcPts val="2200"/>
              </a:spcBef>
              <a:spcAft>
                <a:spcPts val="0"/>
              </a:spcAft>
              <a:buClr>
                <a:schemeClr val="dk1"/>
              </a:buClr>
              <a:buSzPts val="1100"/>
              <a:buFont typeface="Arial"/>
              <a:buNone/>
            </a:pPr>
            <a:r>
              <a:rPr lang="es" sz="1300"/>
              <a:t>Si la configuration en U permet à l’enseignant de circuler plus facilement et aux élèves de dialoguer davantage, elle fige aussi les déplacements : l’élève travaille le plus souvent en binôme avec son voisin.</a:t>
            </a:r>
            <a:endParaRPr sz="1300"/>
          </a:p>
          <a:p>
            <a:pPr indent="0" lvl="0" marL="0" rtl="0" algn="l">
              <a:lnSpc>
                <a:spcPct val="115000"/>
              </a:lnSpc>
              <a:spcBef>
                <a:spcPts val="2200"/>
              </a:spcBef>
              <a:spcAft>
                <a:spcPts val="0"/>
              </a:spcAft>
              <a:buClr>
                <a:schemeClr val="dk1"/>
              </a:buClr>
              <a:buSzPts val="1100"/>
              <a:buFont typeface="Arial"/>
              <a:buNone/>
            </a:pPr>
            <a:r>
              <a:rPr lang="es" sz="1300"/>
              <a:t>Dès lors, quelle stratégie d’aménagement mettre en place pour soutenir une pédagogie de la coopération ?</a:t>
            </a:r>
            <a:endParaRPr sz="1300"/>
          </a:p>
          <a:p>
            <a:pPr indent="0" lvl="0" marL="0" rtl="0" algn="l">
              <a:lnSpc>
                <a:spcPct val="150000"/>
              </a:lnSpc>
              <a:spcBef>
                <a:spcPts val="2200"/>
              </a:spcBef>
              <a:spcAft>
                <a:spcPts val="0"/>
              </a:spcAft>
              <a:buClr>
                <a:schemeClr val="dk1"/>
              </a:buClr>
              <a:buSzPts val="1100"/>
              <a:buFont typeface="Arial"/>
              <a:buNone/>
            </a:pPr>
            <a:r>
              <a:rPr b="1" lang="es" sz="1300"/>
              <a:t>Proposer des espaces dédiés à la coopération</a:t>
            </a:r>
            <a:endParaRPr b="1" sz="1300"/>
          </a:p>
          <a:p>
            <a:pPr indent="-311150" lvl="0" marL="457200" rtl="0" algn="l">
              <a:lnSpc>
                <a:spcPct val="115000"/>
              </a:lnSpc>
              <a:spcBef>
                <a:spcPts val="1300"/>
              </a:spcBef>
              <a:spcAft>
                <a:spcPts val="0"/>
              </a:spcAft>
              <a:buClr>
                <a:srgbClr val="000000"/>
              </a:buClr>
              <a:buSzPts val="1300"/>
              <a:buChar char="●"/>
            </a:pPr>
            <a:r>
              <a:rPr lang="es" sz="1300"/>
              <a:t>En classe, l’aide est souvent mise en place de manière informelle, sans aménagement particulier. L’élève qui a terminé son travail et qui le souhaite peut aller aider un camarade, en s’agenouillant ou en restant debout à côté de lui.</a:t>
            </a:r>
            <a:endParaRPr sz="1300"/>
          </a:p>
          <a:p>
            <a:pPr indent="-311150" lvl="0" marL="457200" rtl="0" algn="l">
              <a:lnSpc>
                <a:spcPct val="115000"/>
              </a:lnSpc>
              <a:spcBef>
                <a:spcPts val="0"/>
              </a:spcBef>
              <a:spcAft>
                <a:spcPts val="0"/>
              </a:spcAft>
              <a:buClr>
                <a:srgbClr val="000000"/>
              </a:buClr>
              <a:buSzPts val="1300"/>
              <a:buChar char="●"/>
            </a:pPr>
            <a:r>
              <a:rPr lang="es" sz="1300"/>
              <a:t>Certains enseignants ont prévu un espace remédiation qui permet de mettre en place de la différenciation. Cet espace accueille l’enseignant qui accompagne des élèves, mais aussi un élève expert qui en aide un autre. </a:t>
            </a:r>
            <a:endParaRPr sz="1300"/>
          </a:p>
          <a:p>
            <a:pPr indent="0" lvl="0" marL="0" rtl="0" algn="l">
              <a:lnSpc>
                <a:spcPct val="115000"/>
              </a:lnSpc>
              <a:spcBef>
                <a:spcPts val="3200"/>
              </a:spcBef>
              <a:spcAft>
                <a:spcPts val="0"/>
              </a:spcAft>
              <a:buClr>
                <a:schemeClr val="dk1"/>
              </a:buClr>
              <a:buSzPts val="1100"/>
              <a:buFont typeface="Arial"/>
              <a:buNone/>
            </a:pPr>
            <a:r>
              <a:t/>
            </a:r>
            <a:endParaRPr sz="1300"/>
          </a:p>
          <a:p>
            <a:pPr indent="0" lvl="0" marL="0" rtl="0" algn="l">
              <a:spcBef>
                <a:spcPts val="1600"/>
              </a:spcBef>
              <a:spcAft>
                <a:spcPts val="0"/>
              </a:spcAft>
              <a:buNone/>
            </a:pPr>
            <a:r>
              <a:t/>
            </a:r>
            <a:endParaRPr sz="1300"/>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3" name="Shape 93"/>
        <p:cNvGrpSpPr/>
        <p:nvPr/>
      </p:nvGrpSpPr>
      <p:grpSpPr>
        <a:xfrm>
          <a:off x="0" y="0"/>
          <a:ext cx="0" cy="0"/>
          <a:chOff x="0" y="0"/>
          <a:chExt cx="0" cy="0"/>
        </a:xfrm>
      </p:grpSpPr>
      <p:sp>
        <p:nvSpPr>
          <p:cNvPr id="94" name="Google Shape;94;g4e45cd8965_0_4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5" name="Google Shape;95;g4e45cd8965_0_4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lnSpc>
                <a:spcPct val="115000"/>
              </a:lnSpc>
              <a:spcBef>
                <a:spcPts val="0"/>
              </a:spcBef>
              <a:spcAft>
                <a:spcPts val="1600"/>
              </a:spcAft>
              <a:buClr>
                <a:schemeClr val="dk1"/>
              </a:buClr>
              <a:buSzPts val="1100"/>
              <a:buFont typeface="Arial"/>
              <a:buNone/>
            </a:pPr>
            <a:r>
              <a:rPr lang="es" sz="1300">
                <a:solidFill>
                  <a:srgbClr val="5F686F"/>
                </a:solidFill>
                <a:highlight>
                  <a:srgbClr val="FFFFFF"/>
                </a:highlight>
              </a:rPr>
              <a:t>Constitués d’élèves de niveau hétérogène, ils favorisent les situations d’entraide immédiate et personnalisée. Ils sont la plupart du temps couplés à des tableaux blancs mis à la disposition des élèves sur les murs de la classe pendant les phases de recherche ou d’explications par exemple. Le changement de posture associé à cet outil et la nouvelle perspective donnée au contenu de l’activité permet souvent de remobiliser les élèves et à l’enseignant d’avoir un aperçu très rapide des réflexions en cours.</a:t>
            </a:r>
            <a:endParaRPr sz="1300"/>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9" name="Shape 99"/>
        <p:cNvGrpSpPr/>
        <p:nvPr/>
      </p:nvGrpSpPr>
      <p:grpSpPr>
        <a:xfrm>
          <a:off x="0" y="0"/>
          <a:ext cx="0" cy="0"/>
          <a:chOff x="0" y="0"/>
          <a:chExt cx="0" cy="0"/>
        </a:xfrm>
      </p:grpSpPr>
      <p:sp>
        <p:nvSpPr>
          <p:cNvPr id="100" name="Google Shape;100;g4e45cd8965_0_4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1" name="Google Shape;101;g4e45cd8965_0_4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lnSpc>
                <a:spcPct val="115000"/>
              </a:lnSpc>
              <a:spcBef>
                <a:spcPts val="0"/>
              </a:spcBef>
              <a:spcAft>
                <a:spcPts val="3200"/>
              </a:spcAft>
              <a:buNone/>
            </a:pPr>
            <a:r>
              <a:rPr lang="es" sz="1300">
                <a:solidFill>
                  <a:schemeClr val="dk1"/>
                </a:solidFill>
                <a:highlight>
                  <a:schemeClr val="lt1"/>
                </a:highlight>
                <a:latin typeface="Verdana"/>
                <a:ea typeface="Verdana"/>
                <a:cs typeface="Verdana"/>
                <a:sym typeface="Verdana"/>
              </a:rPr>
              <a:t>Quelques citations choisies avec les élèves peuvent venir illustrer la démarche et inspirer les élèves. Des indications sur le niveau sonore des échanges peuvent être utiles afin de garantir le bien-être de tou</a:t>
            </a:r>
            <a:r>
              <a:rPr lang="es" sz="2500">
                <a:solidFill>
                  <a:schemeClr val="dk1"/>
                </a:solidFill>
                <a:highlight>
                  <a:schemeClr val="lt1"/>
                </a:highlight>
                <a:latin typeface="Verdana"/>
                <a:ea typeface="Verdana"/>
                <a:cs typeface="Verdana"/>
                <a:sym typeface="Verdana"/>
              </a:rPr>
              <a:t>s.</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a:solidFill>
                  <a:schemeClr val="dk2"/>
                </a:solidFill>
              </a:defRPr>
            </a:lvl2pPr>
            <a:lvl3pPr indent="-317500" lvl="2" marL="1371600">
              <a:lnSpc>
                <a:spcPct val="115000"/>
              </a:lnSpc>
              <a:spcBef>
                <a:spcPts val="1600"/>
              </a:spcBef>
              <a:spcAft>
                <a:spcPts val="0"/>
              </a:spcAft>
              <a:buClr>
                <a:schemeClr val="dk2"/>
              </a:buClr>
              <a:buSzPts val="1400"/>
              <a:buChar char="■"/>
              <a:defRPr>
                <a:solidFill>
                  <a:schemeClr val="dk2"/>
                </a:solidFill>
              </a:defRPr>
            </a:lvl3pPr>
            <a:lvl4pPr indent="-317500" lvl="3" marL="1828800">
              <a:lnSpc>
                <a:spcPct val="115000"/>
              </a:lnSpc>
              <a:spcBef>
                <a:spcPts val="1600"/>
              </a:spcBef>
              <a:spcAft>
                <a:spcPts val="0"/>
              </a:spcAft>
              <a:buClr>
                <a:schemeClr val="dk2"/>
              </a:buClr>
              <a:buSzPts val="1400"/>
              <a:buChar char="●"/>
              <a:defRPr>
                <a:solidFill>
                  <a:schemeClr val="dk2"/>
                </a:solidFill>
              </a:defRPr>
            </a:lvl4pPr>
            <a:lvl5pPr indent="-317500" lvl="4" marL="2286000">
              <a:lnSpc>
                <a:spcPct val="115000"/>
              </a:lnSpc>
              <a:spcBef>
                <a:spcPts val="1600"/>
              </a:spcBef>
              <a:spcAft>
                <a:spcPts val="0"/>
              </a:spcAft>
              <a:buClr>
                <a:schemeClr val="dk2"/>
              </a:buClr>
              <a:buSzPts val="1400"/>
              <a:buChar char="○"/>
              <a:defRPr>
                <a:solidFill>
                  <a:schemeClr val="dk2"/>
                </a:solidFill>
              </a:defRPr>
            </a:lvl5pPr>
            <a:lvl6pPr indent="-317500" lvl="5" marL="2743200">
              <a:lnSpc>
                <a:spcPct val="115000"/>
              </a:lnSpc>
              <a:spcBef>
                <a:spcPts val="1600"/>
              </a:spcBef>
              <a:spcAft>
                <a:spcPts val="0"/>
              </a:spcAft>
              <a:buClr>
                <a:schemeClr val="dk2"/>
              </a:buClr>
              <a:buSzPts val="1400"/>
              <a:buChar char="■"/>
              <a:defRPr>
                <a:solidFill>
                  <a:schemeClr val="dk2"/>
                </a:solidFill>
              </a:defRPr>
            </a:lvl6pPr>
            <a:lvl7pPr indent="-317500" lvl="6" marL="3200400">
              <a:lnSpc>
                <a:spcPct val="115000"/>
              </a:lnSpc>
              <a:spcBef>
                <a:spcPts val="1600"/>
              </a:spcBef>
              <a:spcAft>
                <a:spcPts val="0"/>
              </a:spcAft>
              <a:buClr>
                <a:schemeClr val="dk2"/>
              </a:buClr>
              <a:buSzPts val="1400"/>
              <a:buChar char="●"/>
              <a:defRPr>
                <a:solidFill>
                  <a:schemeClr val="dk2"/>
                </a:solidFill>
              </a:defRPr>
            </a:lvl7pPr>
            <a:lvl8pPr indent="-317500" lvl="7" marL="3657600">
              <a:lnSpc>
                <a:spcPct val="115000"/>
              </a:lnSpc>
              <a:spcBef>
                <a:spcPts val="1600"/>
              </a:spcBef>
              <a:spcAft>
                <a:spcPts val="0"/>
              </a:spcAft>
              <a:buClr>
                <a:schemeClr val="dk2"/>
              </a:buClr>
              <a:buSzPts val="1400"/>
              <a:buChar char="○"/>
              <a:defRPr>
                <a:solidFill>
                  <a:schemeClr val="dk2"/>
                </a:solidFill>
              </a:defRPr>
            </a:lvl8pPr>
            <a:lvl9pPr indent="-317500" lvl="8" marL="4114800">
              <a:lnSpc>
                <a:spcPct val="115000"/>
              </a:lnSpc>
              <a:spcBef>
                <a:spcPts val="1600"/>
              </a:spcBef>
              <a:spcAft>
                <a:spcPts val="160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s"/>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1.xml"/><Relationship Id="rId3" Type="http://schemas.openxmlformats.org/officeDocument/2006/relationships/image" Target="../media/image1.png"/></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 Id="rId3" Type="http://schemas.openxmlformats.org/officeDocument/2006/relationships/hyperlink" Target="http://www.dane.ac-versailles.fr/comprendre/article/amenager-un-espace-d-apprentissage-pour-mettre-en-place-une-pedagogie-de-la#nb1" TargetMode="Externa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3" name="Shape 53"/>
        <p:cNvGrpSpPr/>
        <p:nvPr/>
      </p:nvGrpSpPr>
      <p:grpSpPr>
        <a:xfrm>
          <a:off x="0" y="0"/>
          <a:ext cx="0" cy="0"/>
          <a:chOff x="0" y="0"/>
          <a:chExt cx="0" cy="0"/>
        </a:xfrm>
      </p:grpSpPr>
      <p:sp>
        <p:nvSpPr>
          <p:cNvPr id="54" name="Google Shape;54;p13"/>
          <p:cNvSpPr txBox="1"/>
          <p:nvPr>
            <p:ph type="ctrTitle"/>
          </p:nvPr>
        </p:nvSpPr>
        <p:spPr>
          <a:xfrm>
            <a:off x="311708" y="744575"/>
            <a:ext cx="8520600" cy="20526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Clr>
                <a:schemeClr val="dk1"/>
              </a:buClr>
              <a:buSzPts val="1100"/>
              <a:buFont typeface="Arial"/>
              <a:buNone/>
            </a:pPr>
            <a:r>
              <a:rPr lang="es"/>
              <a:t>Espace...</a:t>
            </a:r>
            <a:r>
              <a:rPr lang="es"/>
              <a:t> un mot de la coopération!</a:t>
            </a:r>
            <a:endParaRPr/>
          </a:p>
        </p:txBody>
      </p:sp>
      <p:sp>
        <p:nvSpPr>
          <p:cNvPr id="55" name="Google Shape;55;p13"/>
          <p:cNvSpPr txBox="1"/>
          <p:nvPr>
            <p:ph idx="1" type="subTitle"/>
          </p:nvPr>
        </p:nvSpPr>
        <p:spPr>
          <a:xfrm>
            <a:off x="311700" y="2834125"/>
            <a:ext cx="8520600" cy="7926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t/>
            </a:r>
            <a:endParaRPr/>
          </a:p>
          <a:p>
            <a:pPr indent="0" lvl="0" marL="0" rtl="0" algn="ctr">
              <a:spcBef>
                <a:spcPts val="0"/>
              </a:spcBef>
              <a:spcAft>
                <a:spcPts val="0"/>
              </a:spcAft>
              <a:buNone/>
            </a:pPr>
            <a:r>
              <a:t/>
            </a:r>
            <a:endParaRPr/>
          </a:p>
          <a:p>
            <a:pPr indent="0" lvl="0" marL="0" rtl="0" algn="ctr">
              <a:spcBef>
                <a:spcPts val="0"/>
              </a:spcBef>
              <a:spcAft>
                <a:spcPts val="0"/>
              </a:spcAft>
              <a:buNone/>
            </a:pPr>
            <a:r>
              <a:t/>
            </a:r>
            <a:endParaRPr/>
          </a:p>
        </p:txBody>
      </p:sp>
      <p:sp>
        <p:nvSpPr>
          <p:cNvPr id="56" name="Google Shape;56;p13"/>
          <p:cNvSpPr txBox="1"/>
          <p:nvPr/>
        </p:nvSpPr>
        <p:spPr>
          <a:xfrm>
            <a:off x="0" y="3467675"/>
            <a:ext cx="8832300" cy="1327800"/>
          </a:xfrm>
          <a:prstGeom prst="rect">
            <a:avLst/>
          </a:prstGeom>
          <a:noFill/>
          <a:ln>
            <a:noFill/>
          </a:ln>
        </p:spPr>
        <p:txBody>
          <a:bodyPr anchorCtr="0" anchor="t" bIns="91425" lIns="91425" spcFirstLastPara="1" rIns="91425" wrap="square" tIns="91425">
            <a:noAutofit/>
          </a:bodyPr>
          <a:lstStyle/>
          <a:p>
            <a:pPr indent="0" lvl="0" marL="0" rtl="0" algn="ctr">
              <a:spcBef>
                <a:spcPts val="0"/>
              </a:spcBef>
              <a:spcAft>
                <a:spcPts val="0"/>
              </a:spcAft>
              <a:buNone/>
            </a:pPr>
            <a:r>
              <a:rPr lang="es" sz="2400">
                <a:solidFill>
                  <a:schemeClr val="dk2"/>
                </a:solidFill>
              </a:rPr>
              <a:t>stage “pratiques coopératives dans le 1er degré”</a:t>
            </a:r>
            <a:endParaRPr sz="2400">
              <a:solidFill>
                <a:schemeClr val="dk2"/>
              </a:solidFill>
            </a:endParaRPr>
          </a:p>
          <a:p>
            <a:pPr indent="0" lvl="0" marL="0" rtl="0" algn="ctr">
              <a:spcBef>
                <a:spcPts val="0"/>
              </a:spcBef>
              <a:spcAft>
                <a:spcPts val="0"/>
              </a:spcAft>
              <a:buNone/>
            </a:pPr>
            <a:r>
              <a:rPr lang="es" sz="2400">
                <a:solidFill>
                  <a:schemeClr val="dk2"/>
                </a:solidFill>
              </a:rPr>
              <a:t>Corinne RUIZ et Marta HERNANDEZ</a:t>
            </a:r>
            <a:endParaRPr sz="2400">
              <a:solidFill>
                <a:schemeClr val="dk2"/>
              </a:solidFill>
            </a:endParaRPr>
          </a:p>
          <a:p>
            <a:pPr indent="0" lvl="0" marL="0" rtl="0" algn="ctr">
              <a:spcBef>
                <a:spcPts val="0"/>
              </a:spcBef>
              <a:spcAft>
                <a:spcPts val="0"/>
              </a:spcAft>
              <a:buNone/>
            </a:pPr>
            <a:r>
              <a:rPr lang="es" sz="2400" u="sng">
                <a:solidFill>
                  <a:schemeClr val="dk2"/>
                </a:solidFill>
              </a:rPr>
              <a:t>jeudi 24 janvier</a:t>
            </a: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8" name="Shape 108"/>
        <p:cNvGrpSpPr/>
        <p:nvPr/>
      </p:nvGrpSpPr>
      <p:grpSpPr>
        <a:xfrm>
          <a:off x="0" y="0"/>
          <a:ext cx="0" cy="0"/>
          <a:chOff x="0" y="0"/>
          <a:chExt cx="0" cy="0"/>
        </a:xfrm>
      </p:grpSpPr>
      <p:sp>
        <p:nvSpPr>
          <p:cNvPr id="109" name="Google Shape;109;p22"/>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lnSpc>
                <a:spcPct val="115000"/>
              </a:lnSpc>
              <a:spcBef>
                <a:spcPts val="0"/>
              </a:spcBef>
              <a:spcAft>
                <a:spcPts val="1600"/>
              </a:spcAft>
              <a:buClr>
                <a:schemeClr val="dk1"/>
              </a:buClr>
              <a:buSzPts val="1100"/>
              <a:buFont typeface="Arial"/>
              <a:buNone/>
            </a:pPr>
            <a:r>
              <a:rPr lang="es" sz="2500">
                <a:highlight>
                  <a:schemeClr val="lt1"/>
                </a:highlight>
                <a:latin typeface="Verdana"/>
                <a:ea typeface="Verdana"/>
                <a:cs typeface="Verdana"/>
                <a:sym typeface="Verdana"/>
              </a:rPr>
              <a:t>Les ressources </a:t>
            </a:r>
            <a:endParaRPr/>
          </a:p>
        </p:txBody>
      </p:sp>
      <p:sp>
        <p:nvSpPr>
          <p:cNvPr id="110" name="Google Shape;110;p22"/>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1600"/>
              </a:spcAft>
              <a:buNone/>
            </a:pPr>
            <a:r>
              <a:rPr lang="es" sz="2500">
                <a:solidFill>
                  <a:schemeClr val="dk1"/>
                </a:solidFill>
                <a:highlight>
                  <a:srgbClr val="FFFFFF"/>
                </a:highlight>
                <a:latin typeface="Verdana"/>
                <a:ea typeface="Verdana"/>
                <a:cs typeface="Verdana"/>
                <a:sym typeface="Verdana"/>
              </a:rPr>
              <a:t>Elles doivent être facilement accessibles aux élèves, soit dématérialisées (QR codes, documents stockés sur la tablette), soit au format papier (fiches plastifiées par exemple). Enfin, des outils tels que le passeport de demande d’aide ou le tétra’aide, permettent de signaler un besoin, dans le cadre d’un travail en autonomie par exemple.</a:t>
            </a:r>
            <a:endParaRPr sz="2500"/>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14" name="Shape 114"/>
        <p:cNvGrpSpPr/>
        <p:nvPr/>
      </p:nvGrpSpPr>
      <p:grpSpPr>
        <a:xfrm>
          <a:off x="0" y="0"/>
          <a:ext cx="0" cy="0"/>
          <a:chOff x="0" y="0"/>
          <a:chExt cx="0" cy="0"/>
        </a:xfrm>
      </p:grpSpPr>
      <p:sp>
        <p:nvSpPr>
          <p:cNvPr id="115" name="Google Shape;115;p23"/>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116" name="Google Shape;116;p23"/>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lnSpc>
                <a:spcPct val="158823"/>
              </a:lnSpc>
              <a:spcBef>
                <a:spcPts val="800"/>
              </a:spcBef>
              <a:spcAft>
                <a:spcPts val="0"/>
              </a:spcAft>
              <a:buClr>
                <a:schemeClr val="dk1"/>
              </a:buClr>
              <a:buSzPts val="1100"/>
              <a:buFont typeface="Arial"/>
              <a:buNone/>
            </a:pPr>
            <a:r>
              <a:rPr lang="es" sz="2500">
                <a:solidFill>
                  <a:schemeClr val="dk1"/>
                </a:solidFill>
                <a:highlight>
                  <a:srgbClr val="FFFFFF"/>
                </a:highlight>
                <a:latin typeface="Verdana"/>
                <a:ea typeface="Verdana"/>
                <a:cs typeface="Verdana"/>
                <a:sym typeface="Verdana"/>
              </a:rPr>
              <a:t>A quoi ressemblerait une classe idéale pour vous ?</a:t>
            </a:r>
            <a:endParaRPr sz="2100">
              <a:solidFill>
                <a:srgbClr val="444444"/>
              </a:solidFill>
            </a:endParaRPr>
          </a:p>
          <a:p>
            <a:pPr indent="0" lvl="0" marL="0" rtl="0" algn="l">
              <a:spcBef>
                <a:spcPts val="1500"/>
              </a:spcBef>
              <a:spcAft>
                <a:spcPts val="1600"/>
              </a:spcAft>
              <a:buNone/>
            </a:pPr>
            <a:r>
              <a:t/>
            </a:r>
            <a:endParaRPr/>
          </a:p>
        </p:txBody>
      </p:sp>
      <p:pic>
        <p:nvPicPr>
          <p:cNvPr id="117" name="Google Shape;117;p23"/>
          <p:cNvPicPr preferRelativeResize="0"/>
          <p:nvPr/>
        </p:nvPicPr>
        <p:blipFill>
          <a:blip r:embed="rId3">
            <a:alphaModFix/>
          </a:blip>
          <a:stretch>
            <a:fillRect/>
          </a:stretch>
        </p:blipFill>
        <p:spPr>
          <a:xfrm>
            <a:off x="1475825" y="1727100"/>
            <a:ext cx="6073600" cy="3416400"/>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0" name="Shape 60"/>
        <p:cNvGrpSpPr/>
        <p:nvPr/>
      </p:nvGrpSpPr>
      <p:grpSpPr>
        <a:xfrm>
          <a:off x="0" y="0"/>
          <a:ext cx="0" cy="0"/>
          <a:chOff x="0" y="0"/>
          <a:chExt cx="0" cy="0"/>
        </a:xfrm>
      </p:grpSpPr>
      <p:sp>
        <p:nvSpPr>
          <p:cNvPr id="61" name="Google Shape;61;p1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2" name="Google Shape;62;p1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just">
              <a:lnSpc>
                <a:spcPct val="115000"/>
              </a:lnSpc>
              <a:spcBef>
                <a:spcPts val="0"/>
              </a:spcBef>
              <a:spcAft>
                <a:spcPts val="0"/>
              </a:spcAft>
              <a:buClr>
                <a:schemeClr val="dk1"/>
              </a:buClr>
              <a:buSzPts val="1100"/>
              <a:buFont typeface="Arial"/>
              <a:buNone/>
            </a:pPr>
            <a:r>
              <a:t/>
            </a:r>
            <a:endParaRPr sz="25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rPr lang="es" sz="2500">
                <a:solidFill>
                  <a:schemeClr val="dk1"/>
                </a:solidFill>
                <a:latin typeface="Verdana"/>
                <a:ea typeface="Verdana"/>
                <a:cs typeface="Verdana"/>
                <a:sym typeface="Verdana"/>
              </a:rPr>
              <a:t>Les chercheurs de l’université de Salford (Royaume-Uni) ont établi que l'impact de l'aspect de la salle de classe représentait un </a:t>
            </a:r>
            <a:r>
              <a:rPr b="1" lang="es" sz="2500">
                <a:solidFill>
                  <a:schemeClr val="dk1"/>
                </a:solidFill>
                <a:latin typeface="Verdana"/>
                <a:ea typeface="Verdana"/>
                <a:cs typeface="Verdana"/>
                <a:sym typeface="Verdana"/>
              </a:rPr>
              <a:t>gain de 16% des progrès de l'élève.</a:t>
            </a:r>
            <a:endParaRPr b="1" sz="25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t/>
            </a:r>
            <a:endParaRPr b="1" sz="12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t/>
            </a:r>
            <a:endParaRPr sz="1200">
              <a:solidFill>
                <a:schemeClr val="dk1"/>
              </a:solidFill>
              <a:latin typeface="Verdana"/>
              <a:ea typeface="Verdana"/>
              <a:cs typeface="Verdana"/>
              <a:sym typeface="Verdana"/>
            </a:endParaRPr>
          </a:p>
          <a:p>
            <a:pPr indent="0" lvl="0" marL="0" rtl="0" algn="l">
              <a:spcBef>
                <a:spcPts val="0"/>
              </a:spcBef>
              <a:spcAft>
                <a:spcPts val="1600"/>
              </a:spcAft>
              <a:buNone/>
            </a:pPr>
            <a:r>
              <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6" name="Shape 66"/>
        <p:cNvGrpSpPr/>
        <p:nvPr/>
      </p:nvGrpSpPr>
      <p:grpSpPr>
        <a:xfrm>
          <a:off x="0" y="0"/>
          <a:ext cx="0" cy="0"/>
          <a:chOff x="0" y="0"/>
          <a:chExt cx="0" cy="0"/>
        </a:xfrm>
      </p:grpSpPr>
      <p:sp>
        <p:nvSpPr>
          <p:cNvPr id="67" name="Google Shape;67;p1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8" name="Google Shape;68;p15"/>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lnSpc>
                <a:spcPct val="110000"/>
              </a:lnSpc>
              <a:spcBef>
                <a:spcPts val="1500"/>
              </a:spcBef>
              <a:spcAft>
                <a:spcPts val="0"/>
              </a:spcAft>
              <a:buClr>
                <a:schemeClr val="dk1"/>
              </a:buClr>
              <a:buSzPts val="1100"/>
              <a:buFont typeface="Arial"/>
              <a:buNone/>
            </a:pPr>
            <a:r>
              <a:rPr lang="es" sz="2500">
                <a:solidFill>
                  <a:schemeClr val="dk1"/>
                </a:solidFill>
                <a:latin typeface="Verdana"/>
                <a:ea typeface="Verdana"/>
                <a:cs typeface="Verdana"/>
                <a:sym typeface="Verdana"/>
              </a:rPr>
              <a:t>Il ne suffit pas de changer l’aménagement de la classe pour faire changer les pratiques de l’enseignant mais cela y contribuera.</a:t>
            </a:r>
            <a:endParaRPr sz="2500">
              <a:solidFill>
                <a:schemeClr val="dk1"/>
              </a:solidFill>
              <a:latin typeface="Verdana"/>
              <a:ea typeface="Verdana"/>
              <a:cs typeface="Verdana"/>
              <a:sym typeface="Verdana"/>
            </a:endParaRPr>
          </a:p>
          <a:p>
            <a:pPr indent="0" lvl="0" marL="0" rtl="0" algn="l">
              <a:spcBef>
                <a:spcPts val="800"/>
              </a:spcBef>
              <a:spcAft>
                <a:spcPts val="1600"/>
              </a:spcAft>
              <a:buNone/>
            </a:pPr>
            <a:r>
              <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2" name="Shape 72"/>
        <p:cNvGrpSpPr/>
        <p:nvPr/>
      </p:nvGrpSpPr>
      <p:grpSpPr>
        <a:xfrm>
          <a:off x="0" y="0"/>
          <a:ext cx="0" cy="0"/>
          <a:chOff x="0" y="0"/>
          <a:chExt cx="0" cy="0"/>
        </a:xfrm>
      </p:grpSpPr>
      <p:sp>
        <p:nvSpPr>
          <p:cNvPr id="73" name="Google Shape;73;p1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4" name="Google Shape;74;p16"/>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just">
              <a:lnSpc>
                <a:spcPct val="115000"/>
              </a:lnSpc>
              <a:spcBef>
                <a:spcPts val="0"/>
              </a:spcBef>
              <a:spcAft>
                <a:spcPts val="0"/>
              </a:spcAft>
              <a:buClr>
                <a:schemeClr val="dk1"/>
              </a:buClr>
              <a:buSzPts val="1100"/>
              <a:buFont typeface="Arial"/>
              <a:buNone/>
            </a:pPr>
            <a:r>
              <a:rPr lang="es" sz="2500">
                <a:solidFill>
                  <a:schemeClr val="dk1"/>
                </a:solidFill>
                <a:latin typeface="Verdana"/>
                <a:ea typeface="Verdana"/>
                <a:cs typeface="Verdana"/>
                <a:sym typeface="Verdana"/>
              </a:rPr>
              <a:t>La classe est le lieu où on exerce son métier. L’aménagement de la classe a une incidence directe sur </a:t>
            </a:r>
            <a:r>
              <a:rPr b="1" lang="es" sz="2500">
                <a:solidFill>
                  <a:schemeClr val="dk1"/>
                </a:solidFill>
                <a:latin typeface="Verdana"/>
                <a:ea typeface="Verdana"/>
                <a:cs typeface="Verdana"/>
                <a:sym typeface="Verdana"/>
              </a:rPr>
              <a:t>l’autonomie des élèves</a:t>
            </a:r>
            <a:r>
              <a:rPr lang="es" sz="2500">
                <a:solidFill>
                  <a:schemeClr val="dk1"/>
                </a:solidFill>
                <a:latin typeface="Verdana"/>
                <a:ea typeface="Verdana"/>
                <a:cs typeface="Verdana"/>
                <a:sym typeface="Verdana"/>
              </a:rPr>
              <a:t>.</a:t>
            </a:r>
            <a:endParaRPr sz="25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t/>
            </a:r>
            <a:endParaRPr sz="2500">
              <a:solidFill>
                <a:schemeClr val="dk1"/>
              </a:solidFill>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rPr lang="es" sz="2500">
                <a:solidFill>
                  <a:schemeClr val="dk1"/>
                </a:solidFill>
                <a:latin typeface="Verdana"/>
                <a:ea typeface="Verdana"/>
                <a:cs typeface="Verdana"/>
                <a:sym typeface="Verdana"/>
              </a:rPr>
              <a:t> L’espace de travail ne doit pas être figé. Les choix faits ne sont pas neutres.</a:t>
            </a:r>
            <a:endParaRPr sz="2500">
              <a:solidFill>
                <a:schemeClr val="dk1"/>
              </a:solidFill>
              <a:latin typeface="Verdana"/>
              <a:ea typeface="Verdana"/>
              <a:cs typeface="Verdana"/>
              <a:sym typeface="Verdana"/>
            </a:endParaRPr>
          </a:p>
          <a:p>
            <a:pPr indent="0" lvl="0" marL="0" rtl="0" algn="l">
              <a:spcBef>
                <a:spcPts val="0"/>
              </a:spcBef>
              <a:spcAft>
                <a:spcPts val="1600"/>
              </a:spcAft>
              <a:buNone/>
            </a:pPr>
            <a:r>
              <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8" name="Shape 78"/>
        <p:cNvGrpSpPr/>
        <p:nvPr/>
      </p:nvGrpSpPr>
      <p:grpSpPr>
        <a:xfrm>
          <a:off x="0" y="0"/>
          <a:ext cx="0" cy="0"/>
          <a:chOff x="0" y="0"/>
          <a:chExt cx="0" cy="0"/>
        </a:xfrm>
      </p:grpSpPr>
      <p:sp>
        <p:nvSpPr>
          <p:cNvPr id="79" name="Google Shape;79;p17"/>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0" name="Google Shape;80;p17"/>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just">
              <a:lnSpc>
                <a:spcPct val="115000"/>
              </a:lnSpc>
              <a:spcBef>
                <a:spcPts val="0"/>
              </a:spcBef>
              <a:spcAft>
                <a:spcPts val="0"/>
              </a:spcAft>
              <a:buClr>
                <a:schemeClr val="dk1"/>
              </a:buClr>
              <a:buSzPts val="1100"/>
              <a:buFont typeface="Arial"/>
              <a:buNone/>
            </a:pPr>
            <a:r>
              <a:rPr lang="es" sz="2500">
                <a:solidFill>
                  <a:schemeClr val="dk1"/>
                </a:solidFill>
                <a:latin typeface="Verdana"/>
                <a:ea typeface="Verdana"/>
                <a:cs typeface="Verdana"/>
                <a:sym typeface="Verdana"/>
              </a:rPr>
              <a:t>Quelques principes à penser :</a:t>
            </a:r>
            <a:endParaRPr sz="2500">
              <a:solidFill>
                <a:schemeClr val="dk1"/>
              </a:solidFill>
              <a:latin typeface="Verdana"/>
              <a:ea typeface="Verdana"/>
              <a:cs typeface="Verdana"/>
              <a:sym typeface="Verdana"/>
            </a:endParaRPr>
          </a:p>
          <a:p>
            <a:pPr indent="0" lvl="0" marL="0" rtl="0" algn="just">
              <a:lnSpc>
                <a:spcPct val="115000"/>
              </a:lnSpc>
              <a:spcBef>
                <a:spcPts val="0"/>
              </a:spcBef>
              <a:spcAft>
                <a:spcPts val="0"/>
              </a:spcAft>
              <a:buNone/>
            </a:pPr>
            <a:r>
              <a:rPr lang="es" sz="2500">
                <a:solidFill>
                  <a:schemeClr val="dk1"/>
                </a:solidFill>
                <a:latin typeface="Verdana"/>
                <a:ea typeface="Verdana"/>
                <a:cs typeface="Verdana"/>
                <a:sym typeface="Verdana"/>
              </a:rPr>
              <a:t> - </a:t>
            </a:r>
            <a:r>
              <a:rPr b="1" lang="es" sz="2500">
                <a:solidFill>
                  <a:schemeClr val="dk1"/>
                </a:solidFill>
                <a:latin typeface="Verdana"/>
                <a:ea typeface="Verdana"/>
                <a:cs typeface="Verdana"/>
                <a:sym typeface="Verdana"/>
              </a:rPr>
              <a:t>la fonctionnalité</a:t>
            </a:r>
            <a:r>
              <a:rPr lang="es" sz="2500">
                <a:solidFill>
                  <a:schemeClr val="dk1"/>
                </a:solidFill>
                <a:latin typeface="Verdana"/>
                <a:ea typeface="Verdana"/>
                <a:cs typeface="Verdana"/>
                <a:sym typeface="Verdana"/>
              </a:rPr>
              <a:t> </a:t>
            </a:r>
            <a:endParaRPr sz="2500">
              <a:solidFill>
                <a:schemeClr val="dk1"/>
              </a:solidFill>
              <a:latin typeface="Verdana"/>
              <a:ea typeface="Verdana"/>
              <a:cs typeface="Verdana"/>
              <a:sym typeface="Verdana"/>
            </a:endParaRPr>
          </a:p>
          <a:p>
            <a:pPr indent="0" lvl="0" marL="0" rtl="0" algn="just">
              <a:lnSpc>
                <a:spcPct val="115000"/>
              </a:lnSpc>
              <a:spcBef>
                <a:spcPts val="0"/>
              </a:spcBef>
              <a:spcAft>
                <a:spcPts val="0"/>
              </a:spcAft>
              <a:buNone/>
            </a:pPr>
            <a:r>
              <a:rPr lang="es" sz="2500">
                <a:solidFill>
                  <a:schemeClr val="dk1"/>
                </a:solidFill>
                <a:highlight>
                  <a:srgbClr val="FFFFFF"/>
                </a:highlight>
                <a:latin typeface="Verdana"/>
                <a:ea typeface="Verdana"/>
                <a:cs typeface="Verdana"/>
                <a:sym typeface="Verdana"/>
              </a:rPr>
              <a:t> - </a:t>
            </a:r>
            <a:r>
              <a:rPr b="1" lang="es" sz="2500">
                <a:solidFill>
                  <a:schemeClr val="dk1"/>
                </a:solidFill>
                <a:highlight>
                  <a:srgbClr val="FFFFFF"/>
                </a:highlight>
                <a:latin typeface="Verdana"/>
                <a:ea typeface="Verdana"/>
                <a:cs typeface="Verdana"/>
                <a:sym typeface="Verdana"/>
              </a:rPr>
              <a:t>la flexibilité</a:t>
            </a:r>
            <a:r>
              <a:rPr lang="es" sz="2500">
                <a:solidFill>
                  <a:schemeClr val="dk1"/>
                </a:solidFill>
                <a:highlight>
                  <a:srgbClr val="FFFFFF"/>
                </a:highlight>
                <a:latin typeface="Verdana"/>
                <a:ea typeface="Verdana"/>
                <a:cs typeface="Verdana"/>
                <a:sym typeface="Verdana"/>
              </a:rPr>
              <a:t> </a:t>
            </a:r>
            <a:endParaRPr sz="2500">
              <a:solidFill>
                <a:schemeClr val="dk1"/>
              </a:solidFill>
              <a:highlight>
                <a:srgbClr val="FFFFFF"/>
              </a:highlight>
              <a:latin typeface="Verdana"/>
              <a:ea typeface="Verdana"/>
              <a:cs typeface="Verdana"/>
              <a:sym typeface="Verdana"/>
            </a:endParaRPr>
          </a:p>
          <a:p>
            <a:pPr indent="0" lvl="0" marL="0" rtl="0" algn="just">
              <a:lnSpc>
                <a:spcPct val="115000"/>
              </a:lnSpc>
              <a:spcBef>
                <a:spcPts val="0"/>
              </a:spcBef>
              <a:spcAft>
                <a:spcPts val="0"/>
              </a:spcAft>
              <a:buNone/>
            </a:pPr>
            <a:r>
              <a:rPr lang="es" sz="2500">
                <a:solidFill>
                  <a:schemeClr val="dk1"/>
                </a:solidFill>
                <a:highlight>
                  <a:srgbClr val="FFFFFF"/>
                </a:highlight>
                <a:latin typeface="Verdana"/>
                <a:ea typeface="Verdana"/>
                <a:cs typeface="Verdana"/>
                <a:sym typeface="Verdana"/>
              </a:rPr>
              <a:t> - </a:t>
            </a:r>
            <a:r>
              <a:rPr b="1" lang="es" sz="2500">
                <a:solidFill>
                  <a:schemeClr val="dk1"/>
                </a:solidFill>
                <a:highlight>
                  <a:srgbClr val="FFFFFF"/>
                </a:highlight>
                <a:latin typeface="Verdana"/>
                <a:ea typeface="Verdana"/>
                <a:cs typeface="Verdana"/>
                <a:sym typeface="Verdana"/>
              </a:rPr>
              <a:t>l’accessibilité et la lisibilité</a:t>
            </a:r>
            <a:r>
              <a:rPr lang="es" sz="2500">
                <a:solidFill>
                  <a:schemeClr val="dk1"/>
                </a:solidFill>
                <a:highlight>
                  <a:srgbClr val="FFFFFF"/>
                </a:highlight>
                <a:latin typeface="Verdana"/>
                <a:ea typeface="Verdana"/>
                <a:cs typeface="Verdana"/>
                <a:sym typeface="Verdana"/>
              </a:rPr>
              <a:t>:</a:t>
            </a:r>
            <a:endParaRPr sz="2500">
              <a:solidFill>
                <a:schemeClr val="dk1"/>
              </a:solidFill>
              <a:highlight>
                <a:srgbClr val="FFFFFF"/>
              </a:highlight>
              <a:latin typeface="Verdana"/>
              <a:ea typeface="Verdana"/>
              <a:cs typeface="Verdana"/>
              <a:sym typeface="Verdana"/>
            </a:endParaRPr>
          </a:p>
          <a:p>
            <a:pPr indent="0" lvl="0" marL="0" rtl="0" algn="just">
              <a:lnSpc>
                <a:spcPct val="115000"/>
              </a:lnSpc>
              <a:spcBef>
                <a:spcPts val="0"/>
              </a:spcBef>
              <a:spcAft>
                <a:spcPts val="0"/>
              </a:spcAft>
              <a:buNone/>
            </a:pPr>
            <a:r>
              <a:rPr lang="es" sz="2500">
                <a:solidFill>
                  <a:schemeClr val="dk1"/>
                </a:solidFill>
                <a:highlight>
                  <a:srgbClr val="FFFFFF"/>
                </a:highlight>
                <a:latin typeface="Verdana"/>
                <a:ea typeface="Verdana"/>
                <a:cs typeface="Verdana"/>
                <a:sym typeface="Verdana"/>
              </a:rPr>
              <a:t> - </a:t>
            </a:r>
            <a:r>
              <a:rPr b="1" lang="es" sz="2500">
                <a:solidFill>
                  <a:schemeClr val="dk1"/>
                </a:solidFill>
                <a:highlight>
                  <a:srgbClr val="FFFFFF"/>
                </a:highlight>
                <a:latin typeface="Verdana"/>
                <a:ea typeface="Verdana"/>
                <a:cs typeface="Verdana"/>
                <a:sym typeface="Verdana"/>
              </a:rPr>
              <a:t>la qualité environnementale</a:t>
            </a:r>
            <a:endParaRPr b="1" sz="2500">
              <a:solidFill>
                <a:schemeClr val="dk1"/>
              </a:solidFill>
              <a:highlight>
                <a:srgbClr val="FFFFFF"/>
              </a:highlight>
              <a:latin typeface="Verdana"/>
              <a:ea typeface="Verdana"/>
              <a:cs typeface="Verdana"/>
              <a:sym typeface="Verdana"/>
            </a:endParaRPr>
          </a:p>
          <a:p>
            <a:pPr indent="0" lvl="0" marL="0" rtl="0" algn="just">
              <a:lnSpc>
                <a:spcPct val="115000"/>
              </a:lnSpc>
              <a:spcBef>
                <a:spcPts val="0"/>
              </a:spcBef>
              <a:spcAft>
                <a:spcPts val="0"/>
              </a:spcAft>
              <a:buNone/>
            </a:pPr>
            <a:r>
              <a:rPr lang="es" sz="2500">
                <a:solidFill>
                  <a:schemeClr val="dk1"/>
                </a:solidFill>
                <a:highlight>
                  <a:srgbClr val="FFFFFF"/>
                </a:highlight>
                <a:latin typeface="Verdana"/>
                <a:ea typeface="Verdana"/>
                <a:cs typeface="Verdana"/>
                <a:sym typeface="Verdana"/>
              </a:rPr>
              <a:t> - </a:t>
            </a:r>
            <a:r>
              <a:rPr b="1" lang="es" sz="2500">
                <a:solidFill>
                  <a:schemeClr val="dk1"/>
                </a:solidFill>
                <a:highlight>
                  <a:srgbClr val="FFFFFF"/>
                </a:highlight>
                <a:latin typeface="Verdana"/>
                <a:ea typeface="Verdana"/>
                <a:cs typeface="Verdana"/>
                <a:sym typeface="Verdana"/>
              </a:rPr>
              <a:t>l’appropriation</a:t>
            </a:r>
            <a:endParaRPr b="1" sz="2500">
              <a:solidFill>
                <a:schemeClr val="dk1"/>
              </a:solidFill>
              <a:highlight>
                <a:srgbClr val="FFFFFF"/>
              </a:highlight>
              <a:latin typeface="Verdana"/>
              <a:ea typeface="Verdana"/>
              <a:cs typeface="Verdana"/>
              <a:sym typeface="Verdana"/>
            </a:endParaRPr>
          </a:p>
          <a:p>
            <a:pPr indent="0" lvl="0" marL="0" rtl="0" algn="just">
              <a:lnSpc>
                <a:spcPct val="115000"/>
              </a:lnSpc>
              <a:spcBef>
                <a:spcPts val="0"/>
              </a:spcBef>
              <a:spcAft>
                <a:spcPts val="0"/>
              </a:spcAft>
              <a:buNone/>
            </a:pPr>
            <a:r>
              <a:rPr lang="es" sz="2500">
                <a:solidFill>
                  <a:schemeClr val="dk1"/>
                </a:solidFill>
                <a:highlight>
                  <a:srgbClr val="FFFFFF"/>
                </a:highlight>
                <a:latin typeface="Verdana"/>
                <a:ea typeface="Verdana"/>
                <a:cs typeface="Verdana"/>
                <a:sym typeface="Verdana"/>
              </a:rPr>
              <a:t> - </a:t>
            </a:r>
            <a:r>
              <a:rPr b="1" lang="es" sz="2500">
                <a:solidFill>
                  <a:schemeClr val="dk1"/>
                </a:solidFill>
                <a:highlight>
                  <a:srgbClr val="FFFFFF"/>
                </a:highlight>
                <a:latin typeface="Verdana"/>
                <a:ea typeface="Verdana"/>
                <a:cs typeface="Verdana"/>
                <a:sym typeface="Verdana"/>
              </a:rPr>
              <a:t>la stimulation</a:t>
            </a:r>
            <a:endParaRPr b="1" sz="2500">
              <a:solidFill>
                <a:schemeClr val="dk1"/>
              </a:solidFill>
              <a:highlight>
                <a:srgbClr val="FFFFFF"/>
              </a:highlight>
              <a:latin typeface="Verdana"/>
              <a:ea typeface="Verdana"/>
              <a:cs typeface="Verdana"/>
              <a:sym typeface="Verdana"/>
            </a:endParaRPr>
          </a:p>
          <a:p>
            <a:pPr indent="0" lvl="0" marL="0" rtl="0" algn="just">
              <a:lnSpc>
                <a:spcPct val="115000"/>
              </a:lnSpc>
              <a:spcBef>
                <a:spcPts val="0"/>
              </a:spcBef>
              <a:spcAft>
                <a:spcPts val="0"/>
              </a:spcAft>
              <a:buNone/>
            </a:pPr>
            <a:r>
              <a:rPr lang="es" sz="2500">
                <a:solidFill>
                  <a:schemeClr val="dk1"/>
                </a:solidFill>
                <a:highlight>
                  <a:srgbClr val="FFFFFF"/>
                </a:highlight>
                <a:latin typeface="Verdana"/>
                <a:ea typeface="Verdana"/>
                <a:cs typeface="Verdana"/>
                <a:sym typeface="Verdana"/>
              </a:rPr>
              <a:t> - </a:t>
            </a:r>
            <a:r>
              <a:rPr b="1" lang="es" sz="2500">
                <a:solidFill>
                  <a:schemeClr val="dk1"/>
                </a:solidFill>
                <a:highlight>
                  <a:srgbClr val="FFFFFF"/>
                </a:highlight>
                <a:latin typeface="Verdana"/>
                <a:ea typeface="Verdana"/>
                <a:cs typeface="Verdana"/>
                <a:sym typeface="Verdana"/>
              </a:rPr>
              <a:t>l’organisation</a:t>
            </a:r>
            <a:endParaRPr b="1" sz="2500">
              <a:solidFill>
                <a:schemeClr val="dk1"/>
              </a:solidFill>
              <a:highlight>
                <a:srgbClr val="FFFFFF"/>
              </a:highlight>
              <a:latin typeface="Verdana"/>
              <a:ea typeface="Verdana"/>
              <a:cs typeface="Verdana"/>
              <a:sym typeface="Verdana"/>
            </a:endParaRPr>
          </a:p>
          <a:p>
            <a:pPr indent="0" lvl="0" marL="0" rtl="0" algn="just">
              <a:lnSpc>
                <a:spcPct val="115000"/>
              </a:lnSpc>
              <a:spcBef>
                <a:spcPts val="0"/>
              </a:spcBef>
              <a:spcAft>
                <a:spcPts val="0"/>
              </a:spcAft>
              <a:buClr>
                <a:schemeClr val="dk1"/>
              </a:buClr>
              <a:buSzPts val="1100"/>
              <a:buFont typeface="Arial"/>
              <a:buNone/>
            </a:pPr>
            <a:r>
              <a:t/>
            </a:r>
            <a:endParaRPr b="1" sz="1200">
              <a:solidFill>
                <a:schemeClr val="dk1"/>
              </a:solidFill>
              <a:highlight>
                <a:srgbClr val="FFFFFF"/>
              </a:highlight>
              <a:latin typeface="Verdana"/>
              <a:ea typeface="Verdana"/>
              <a:cs typeface="Verdana"/>
              <a:sym typeface="Verdana"/>
            </a:endParaRPr>
          </a:p>
          <a:p>
            <a:pPr indent="0" lvl="0" marL="0" rtl="0" algn="l">
              <a:spcBef>
                <a:spcPts val="0"/>
              </a:spcBef>
              <a:spcAft>
                <a:spcPts val="1600"/>
              </a:spcAft>
              <a:buNone/>
            </a:pPr>
            <a:r>
              <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4" name="Shape 84"/>
        <p:cNvGrpSpPr/>
        <p:nvPr/>
      </p:nvGrpSpPr>
      <p:grpSpPr>
        <a:xfrm>
          <a:off x="0" y="0"/>
          <a:ext cx="0" cy="0"/>
          <a:chOff x="0" y="0"/>
          <a:chExt cx="0" cy="0"/>
        </a:xfrm>
      </p:grpSpPr>
      <p:sp>
        <p:nvSpPr>
          <p:cNvPr id="85" name="Google Shape;85;p18"/>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6" name="Google Shape;86;p18"/>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sz="2500">
                <a:solidFill>
                  <a:schemeClr val="dk1"/>
                </a:solidFill>
                <a:highlight>
                  <a:srgbClr val="FFFFFF"/>
                </a:highlight>
                <a:latin typeface="Verdana"/>
                <a:ea typeface="Verdana"/>
                <a:cs typeface="Verdana"/>
                <a:sym typeface="Verdana"/>
              </a:rPr>
              <a:t>L’organisation de l’espace de travail peut varier selon différentes contraintes et objectifs.</a:t>
            </a:r>
            <a:endParaRPr sz="2500">
              <a:solidFill>
                <a:schemeClr val="dk1"/>
              </a:solidFill>
              <a:highlight>
                <a:srgbClr val="FFFFFF"/>
              </a:highlight>
              <a:latin typeface="Verdana"/>
              <a:ea typeface="Verdana"/>
              <a:cs typeface="Verdana"/>
              <a:sym typeface="Verdana"/>
            </a:endParaRPr>
          </a:p>
          <a:p>
            <a:pPr indent="0" lvl="0" marL="0" rtl="0" algn="l">
              <a:spcBef>
                <a:spcPts val="1600"/>
              </a:spcBef>
              <a:spcAft>
                <a:spcPts val="0"/>
              </a:spcAft>
              <a:buNone/>
            </a:pPr>
            <a:r>
              <a:t/>
            </a:r>
            <a:endParaRPr sz="2500">
              <a:solidFill>
                <a:schemeClr val="dk1"/>
              </a:solidFill>
              <a:highlight>
                <a:srgbClr val="FFFFFF"/>
              </a:highlight>
              <a:latin typeface="Verdana"/>
              <a:ea typeface="Verdana"/>
              <a:cs typeface="Verdana"/>
              <a:sym typeface="Verdana"/>
            </a:endParaRPr>
          </a:p>
          <a:p>
            <a:pPr indent="0" lvl="0" marL="0" rtl="0" algn="l">
              <a:spcBef>
                <a:spcPts val="1600"/>
              </a:spcBef>
              <a:spcAft>
                <a:spcPts val="0"/>
              </a:spcAft>
              <a:buNone/>
            </a:pPr>
            <a:r>
              <a:rPr lang="es" sz="2500">
                <a:solidFill>
                  <a:schemeClr val="dk1"/>
                </a:solidFill>
                <a:highlight>
                  <a:srgbClr val="FFFFFF"/>
                </a:highlight>
                <a:latin typeface="Verdana"/>
                <a:ea typeface="Verdana"/>
                <a:cs typeface="Verdana"/>
                <a:sym typeface="Verdana"/>
              </a:rPr>
              <a:t>voir document</a:t>
            </a:r>
            <a:endParaRPr sz="2500">
              <a:solidFill>
                <a:schemeClr val="dk1"/>
              </a:solidFill>
              <a:highlight>
                <a:srgbClr val="FFFFFF"/>
              </a:highlight>
              <a:latin typeface="Verdana"/>
              <a:ea typeface="Verdana"/>
              <a:cs typeface="Verdana"/>
              <a:sym typeface="Verdana"/>
            </a:endParaRPr>
          </a:p>
          <a:p>
            <a:pPr indent="0" lvl="0" marL="0" rtl="0" algn="l">
              <a:spcBef>
                <a:spcPts val="1600"/>
              </a:spcBef>
              <a:spcAft>
                <a:spcPts val="0"/>
              </a:spcAft>
              <a:buNone/>
            </a:pPr>
            <a:r>
              <a:t/>
            </a:r>
            <a:endParaRPr sz="1200">
              <a:solidFill>
                <a:schemeClr val="dk1"/>
              </a:solidFill>
              <a:highlight>
                <a:srgbClr val="FFFFFF"/>
              </a:highlight>
              <a:latin typeface="Verdana"/>
              <a:ea typeface="Verdana"/>
              <a:cs typeface="Verdana"/>
              <a:sym typeface="Verdana"/>
            </a:endParaRPr>
          </a:p>
          <a:p>
            <a:pPr indent="0" lvl="0" marL="0" rtl="0" algn="l">
              <a:spcBef>
                <a:spcPts val="1600"/>
              </a:spcBef>
              <a:spcAft>
                <a:spcPts val="1600"/>
              </a:spcAft>
              <a:buNone/>
            </a:pPr>
            <a:r>
              <a:t/>
            </a:r>
            <a:endParaRPr sz="1200">
              <a:solidFill>
                <a:schemeClr val="dk1"/>
              </a:solidFill>
              <a:highlight>
                <a:srgbClr val="FFFFFF"/>
              </a:highlight>
              <a:latin typeface="Verdana"/>
              <a:ea typeface="Verdana"/>
              <a:cs typeface="Verdana"/>
              <a:sym typeface="Verdana"/>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0" name="Shape 90"/>
        <p:cNvGrpSpPr/>
        <p:nvPr/>
      </p:nvGrpSpPr>
      <p:grpSpPr>
        <a:xfrm>
          <a:off x="0" y="0"/>
          <a:ext cx="0" cy="0"/>
          <a:chOff x="0" y="0"/>
          <a:chExt cx="0" cy="0"/>
        </a:xfrm>
      </p:grpSpPr>
      <p:sp>
        <p:nvSpPr>
          <p:cNvPr id="91" name="Google Shape;91;p19"/>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2" name="Google Shape;92;p19"/>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es" sz="2000">
                <a:solidFill>
                  <a:schemeClr val="dk1"/>
                </a:solidFill>
                <a:highlight>
                  <a:srgbClr val="FFFFFF"/>
                </a:highlight>
                <a:latin typeface="Verdana"/>
                <a:ea typeface="Verdana"/>
                <a:cs typeface="Verdana"/>
                <a:sym typeface="Verdana"/>
              </a:rPr>
              <a:t>Selon une définition donnée par Sylvain Connac [</a:t>
            </a:r>
            <a:r>
              <a:rPr lang="es" sz="2000">
                <a:solidFill>
                  <a:schemeClr val="dk1"/>
                </a:solidFill>
                <a:highlight>
                  <a:srgbClr val="FFFFFF"/>
                </a:highlight>
                <a:uFill>
                  <a:noFill/>
                </a:uFill>
                <a:latin typeface="Verdana"/>
                <a:ea typeface="Verdana"/>
                <a:cs typeface="Verdana"/>
                <a:sym typeface="Verdana"/>
                <a:hlinkClick r:id="rId3"/>
              </a:rPr>
              <a:t>1</a:t>
            </a:r>
            <a:r>
              <a:rPr lang="es" sz="2000">
                <a:solidFill>
                  <a:schemeClr val="dk1"/>
                </a:solidFill>
                <a:highlight>
                  <a:srgbClr val="FFFFFF"/>
                </a:highlight>
                <a:latin typeface="Verdana"/>
                <a:ea typeface="Verdana"/>
                <a:cs typeface="Verdana"/>
                <a:sym typeface="Verdana"/>
              </a:rPr>
              <a:t>],</a:t>
            </a:r>
            <a:endParaRPr sz="2000">
              <a:solidFill>
                <a:schemeClr val="dk1"/>
              </a:solidFill>
              <a:highlight>
                <a:srgbClr val="FFFFFF"/>
              </a:highlight>
              <a:latin typeface="Verdana"/>
              <a:ea typeface="Verdana"/>
              <a:cs typeface="Verdana"/>
              <a:sym typeface="Verdana"/>
            </a:endParaRPr>
          </a:p>
          <a:p>
            <a:pPr indent="0" lvl="0" marL="0" marR="558800" rtl="0" algn="l">
              <a:spcBef>
                <a:spcPts val="2200"/>
              </a:spcBef>
              <a:spcAft>
                <a:spcPts val="0"/>
              </a:spcAft>
              <a:buClr>
                <a:schemeClr val="dk1"/>
              </a:buClr>
              <a:buSzPts val="1100"/>
              <a:buFont typeface="Arial"/>
              <a:buNone/>
            </a:pPr>
            <a:r>
              <a:rPr lang="es" sz="2500">
                <a:solidFill>
                  <a:schemeClr val="dk1"/>
                </a:solidFill>
                <a:highlight>
                  <a:srgbClr val="FFFFFF"/>
                </a:highlight>
                <a:latin typeface="Verdana"/>
                <a:ea typeface="Verdana"/>
                <a:cs typeface="Verdana"/>
                <a:sym typeface="Verdana"/>
              </a:rPr>
              <a:t>¨La coopération s’opère à travers des situations d’échanges où des individus ont la possibilité de s’entraider par et dans la rencontre éducative. Elle regroupe les situations d’aide, d’entraide et de tutorat .¨ Les enjeux de la coopération : aide, entraide et tutorat , 25 novembre 2008</a:t>
            </a:r>
            <a:endParaRPr i="1" sz="1350">
              <a:solidFill>
                <a:srgbClr val="5F686F"/>
              </a:solidFill>
            </a:endParaRPr>
          </a:p>
          <a:p>
            <a:pPr indent="0" lvl="0" marL="0" rtl="0" algn="l">
              <a:spcBef>
                <a:spcPts val="3200"/>
              </a:spcBef>
              <a:spcAft>
                <a:spcPts val="1600"/>
              </a:spcAft>
              <a:buNone/>
            </a:pPr>
            <a:r>
              <a:t/>
            </a: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6" name="Shape 96"/>
        <p:cNvGrpSpPr/>
        <p:nvPr/>
      </p:nvGrpSpPr>
      <p:grpSpPr>
        <a:xfrm>
          <a:off x="0" y="0"/>
          <a:ext cx="0" cy="0"/>
          <a:chOff x="0" y="0"/>
          <a:chExt cx="0" cy="0"/>
        </a:xfrm>
      </p:grpSpPr>
      <p:sp>
        <p:nvSpPr>
          <p:cNvPr id="97" name="Google Shape;97;p20"/>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8" name="Google Shape;98;p20"/>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1600"/>
              </a:spcAft>
              <a:buNone/>
            </a:pPr>
            <a:r>
              <a:rPr lang="es" sz="2500">
                <a:solidFill>
                  <a:schemeClr val="dk1"/>
                </a:solidFill>
                <a:highlight>
                  <a:srgbClr val="FFFFFF"/>
                </a:highlight>
                <a:latin typeface="Verdana"/>
                <a:ea typeface="Verdana"/>
                <a:cs typeface="Verdana"/>
                <a:sym typeface="Verdana"/>
              </a:rPr>
              <a:t>Les enseignants qui mettent en place une pédagogie de la coopération privilégient souvent les </a:t>
            </a:r>
            <a:r>
              <a:rPr lang="es" sz="2500">
                <a:solidFill>
                  <a:schemeClr val="dk1"/>
                </a:solidFill>
                <a:highlight>
                  <a:srgbClr val="FFFFFF"/>
                </a:highlight>
                <a:latin typeface="Verdana"/>
                <a:ea typeface="Verdana"/>
                <a:cs typeface="Verdana"/>
                <a:sym typeface="Verdana"/>
              </a:rPr>
              <a:t>îlots</a:t>
            </a:r>
            <a:r>
              <a:rPr lang="es" sz="1000">
                <a:solidFill>
                  <a:srgbClr val="5F686F"/>
                </a:solidFill>
                <a:highlight>
                  <a:srgbClr val="FFFFFF"/>
                </a:highlight>
              </a:rPr>
              <a:t>. </a:t>
            </a: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2" name="Shape 102"/>
        <p:cNvGrpSpPr/>
        <p:nvPr/>
      </p:nvGrpSpPr>
      <p:grpSpPr>
        <a:xfrm>
          <a:off x="0" y="0"/>
          <a:ext cx="0" cy="0"/>
          <a:chOff x="0" y="0"/>
          <a:chExt cx="0" cy="0"/>
        </a:xfrm>
      </p:grpSpPr>
      <p:sp>
        <p:nvSpPr>
          <p:cNvPr id="103" name="Google Shape;103;p21"/>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lnSpc>
                <a:spcPct val="115000"/>
              </a:lnSpc>
              <a:spcBef>
                <a:spcPts val="0"/>
              </a:spcBef>
              <a:spcAft>
                <a:spcPts val="3200"/>
              </a:spcAft>
              <a:buNone/>
            </a:pPr>
            <a:r>
              <a:rPr lang="es" sz="2500">
                <a:highlight>
                  <a:schemeClr val="lt1"/>
                </a:highlight>
                <a:latin typeface="Verdana"/>
                <a:ea typeface="Verdana"/>
                <a:cs typeface="Verdana"/>
                <a:sym typeface="Verdana"/>
              </a:rPr>
              <a:t>L’affichage</a:t>
            </a:r>
            <a:endParaRPr/>
          </a:p>
        </p:txBody>
      </p:sp>
      <p:sp>
        <p:nvSpPr>
          <p:cNvPr id="104" name="Google Shape;104;p21"/>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3200"/>
              </a:spcAft>
              <a:buNone/>
            </a:pPr>
            <a:r>
              <a:rPr lang="es" sz="2500">
                <a:solidFill>
                  <a:schemeClr val="dk1"/>
                </a:solidFill>
                <a:highlight>
                  <a:srgbClr val="FFFFFF"/>
                </a:highlight>
                <a:latin typeface="Verdana"/>
                <a:ea typeface="Verdana"/>
                <a:cs typeface="Verdana"/>
                <a:sym typeface="Verdana"/>
              </a:rPr>
              <a:t>Il participe également de l’aménagement. Les règles de vie dans le cadre du tutorat doivent être visibles et connues de tous. </a:t>
            </a: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