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8" r:id="rId2"/>
    <p:sldId id="281" r:id="rId3"/>
    <p:sldId id="257" r:id="rId4"/>
    <p:sldId id="272" r:id="rId5"/>
    <p:sldId id="273" r:id="rId6"/>
    <p:sldId id="274" r:id="rId7"/>
    <p:sldId id="260" r:id="rId8"/>
    <p:sldId id="275" r:id="rId9"/>
    <p:sldId id="262" r:id="rId10"/>
    <p:sldId id="266" r:id="rId11"/>
    <p:sldId id="263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50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FBCA2-3600-40EE-BC23-50920B7E05B9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AF059-E1AB-4B0D-8671-128B3DCA07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126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Introduction </a:t>
            </a:r>
          </a:p>
          <a:p>
            <a:r>
              <a:rPr lang="fr-FR" dirty="0"/>
              <a:t>Présentation des participants avec jeu bingo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430ED-9A94-4239-8158-A4BF6A5EBF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5422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430ED-9A94-4239-8158-A4BF6A5EBF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747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271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23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938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66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4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5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742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902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802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171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305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5CA56-ED76-4FDB-8FD2-E48A9F7A9195}" type="datetimeFigureOut">
              <a:rPr lang="fr-FR" smtClean="0"/>
              <a:t>16/05/2019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F24DF4D-89AE-49D7-B562-30A7F5ABE3BC}" type="slidenum">
              <a:rPr lang="fr-FR" smtClean="0"/>
              <a:t>‹N°›</a:t>
            </a:fld>
            <a:endParaRPr lang="fr-FR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518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345A5B9-9389-409E-AE8C-E459A89A7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1376359"/>
          </a:xfrm>
        </p:spPr>
        <p:txBody>
          <a:bodyPr anchor="t">
            <a:normAutofit/>
          </a:bodyPr>
          <a:lstStyle/>
          <a:p>
            <a:pPr algn="ctr"/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SCIENCES ET LANGAGES</a:t>
            </a:r>
            <a:b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CYCLE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C9ABF95C-274F-4A20-A120-B66EFEBFF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4852" y="0"/>
            <a:ext cx="1005927" cy="10120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B96D797-C0EE-4119-9B77-379B3C72CFAB}"/>
              </a:ext>
            </a:extLst>
          </p:cNvPr>
          <p:cNvSpPr/>
          <p:nvPr/>
        </p:nvSpPr>
        <p:spPr>
          <a:xfrm>
            <a:off x="9551484" y="5866709"/>
            <a:ext cx="2435283" cy="3323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defTabSz="914400">
              <a:lnSpc>
                <a:spcPct val="120000"/>
              </a:lnSpc>
              <a:spcBef>
                <a:spcPts val="1000"/>
              </a:spcBef>
              <a:buSzPct val="125000"/>
            </a:pPr>
            <a:r>
              <a:rPr lang="fr-FR" sz="1400" i="1" dirty="0">
                <a:solidFill>
                  <a:srgbClr val="7C96A3"/>
                </a:solidFill>
                <a:latin typeface="Tw Cen MT" panose="020B0602020104020603"/>
              </a:rPr>
              <a:t>Quito – 15, 16 et 17 mai 2019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ED0CDA57-5FA0-43FD-A47B-E75DE4B1E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847" y="2485852"/>
            <a:ext cx="5462935" cy="261882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4BDC786-A3F8-4D9F-95CC-1444D573A53B}"/>
              </a:ext>
            </a:extLst>
          </p:cNvPr>
          <p:cNvSpPr/>
          <p:nvPr/>
        </p:nvSpPr>
        <p:spPr>
          <a:xfrm>
            <a:off x="0" y="5614269"/>
            <a:ext cx="27829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>
              <a:buSzPct val="125000"/>
            </a:pPr>
            <a:r>
              <a:rPr lang="fr-FR" sz="1600" i="1" dirty="0">
                <a:solidFill>
                  <a:srgbClr val="7C96A3"/>
                </a:solidFill>
                <a:latin typeface="Tw Cen MT" panose="020B0602020104020603"/>
              </a:rPr>
              <a:t>Emilie Baron EMFE San Salvador</a:t>
            </a:r>
          </a:p>
          <a:p>
            <a:pPr lvl="0" algn="r" defTabSz="914400">
              <a:buSzPct val="125000"/>
            </a:pPr>
            <a:r>
              <a:rPr lang="fr-FR" sz="1600" i="1" dirty="0">
                <a:solidFill>
                  <a:srgbClr val="7C96A3"/>
                </a:solidFill>
                <a:latin typeface="Tw Cen MT" panose="020B0602020104020603"/>
              </a:rPr>
              <a:t>Xavier Vilport EEMCP2 SVT Cali</a:t>
            </a:r>
          </a:p>
        </p:txBody>
      </p:sp>
    </p:spTree>
    <p:extLst>
      <p:ext uri="{BB962C8B-B14F-4D97-AF65-F5344CB8AC3E}">
        <p14:creationId xmlns:p14="http://schemas.microsoft.com/office/powerpoint/2010/main" val="3274486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3859" y="619793"/>
            <a:ext cx="10426396" cy="1049235"/>
          </a:xfrm>
        </p:spPr>
        <p:txBody>
          <a:bodyPr>
            <a:normAutofit/>
          </a:bodyPr>
          <a:lstStyle/>
          <a:p>
            <a:r>
              <a:rPr lang="fr-FR" cap="all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Quelques exemples en technologie:</a:t>
            </a:r>
            <a:br>
              <a:rPr lang="fr-FR" cap="all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fr-FR" u="sng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 réalisations :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5635" y="2190767"/>
            <a:ext cx="4173914" cy="3130436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89124" y="2166043"/>
            <a:ext cx="4202169" cy="315162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81693" y="2177185"/>
            <a:ext cx="4247310" cy="318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43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473" y="2793499"/>
            <a:ext cx="3726984" cy="279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631" y="1587954"/>
            <a:ext cx="5475587" cy="47779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02D76E8-9F3C-4E21-8C4F-2D877535A50E}"/>
              </a:ext>
            </a:extLst>
          </p:cNvPr>
          <p:cNvSpPr/>
          <p:nvPr/>
        </p:nvSpPr>
        <p:spPr>
          <a:xfrm>
            <a:off x="1542473" y="492116"/>
            <a:ext cx="97628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cap="all" dirty="0">
                <a:latin typeface="Arial" panose="020B0604020202020204" pitchFamily="34" charset="0"/>
                <a:cs typeface="Arial" panose="020B0604020202020204" pitchFamily="34" charset="0"/>
              </a:rPr>
              <a:t>Quelques exemples en technologie:</a:t>
            </a:r>
            <a:br>
              <a:rPr lang="fr-FR" sz="3200" cap="al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u="sng" dirty="0">
                <a:latin typeface="Arial" panose="020B0604020202020204" pitchFamily="34" charset="0"/>
                <a:cs typeface="Arial" panose="020B0604020202020204" pitchFamily="34" charset="0"/>
              </a:rPr>
              <a:t>des réalisations :</a:t>
            </a:r>
            <a:endParaRPr lang="fr-FR" sz="3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FE6D399-50A3-48DF-94F2-7E5507C734BE}"/>
              </a:ext>
            </a:extLst>
          </p:cNvPr>
          <p:cNvSpPr/>
          <p:nvPr/>
        </p:nvSpPr>
        <p:spPr>
          <a:xfrm>
            <a:off x="1542473" y="1651761"/>
            <a:ext cx="51169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/>
              <a:t>Partir d’un objet à refaire</a:t>
            </a:r>
            <a:r>
              <a:rPr lang="fr-FR" b="1" dirty="0"/>
              <a:t>: à partir de l’objet ou de sa représentation ou de la fiche de fabrication</a:t>
            </a:r>
          </a:p>
        </p:txBody>
      </p:sp>
    </p:spTree>
    <p:extLst>
      <p:ext uri="{BB962C8B-B14F-4D97-AF65-F5344CB8AC3E}">
        <p14:creationId xmlns:p14="http://schemas.microsoft.com/office/powerpoint/2010/main" val="1788657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8520" y="2097576"/>
            <a:ext cx="11132127" cy="1017270"/>
          </a:xfrm>
        </p:spPr>
        <p:txBody>
          <a:bodyPr>
            <a:normAutofit fontScale="90000"/>
          </a:bodyPr>
          <a:lstStyle/>
          <a:p>
            <a:r>
              <a:rPr lang="fr-FR" sz="2800" b="1" dirty="0"/>
              <a:t/>
            </a:r>
            <a:br>
              <a:rPr lang="fr-FR" sz="2800" b="1" dirty="0"/>
            </a:b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Question : de quoi les plantes ont-elles besoin pour pousser?</a:t>
            </a:r>
            <a:r>
              <a:rPr lang="fr-FR" sz="2200" b="1" dirty="0"/>
              <a:t/>
            </a:r>
            <a:br>
              <a:rPr lang="fr-FR" sz="2200" b="1" dirty="0"/>
            </a:br>
            <a:r>
              <a:rPr lang="fr-FR" sz="2200" b="1" dirty="0"/>
              <a:t/>
            </a:r>
            <a:br>
              <a:rPr lang="fr-FR" sz="2200" b="1" dirty="0"/>
            </a:br>
            <a:endParaRPr lang="fr-FR" sz="2800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668" y="2606211"/>
            <a:ext cx="6839712" cy="284988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4462" y="1897298"/>
            <a:ext cx="3427113" cy="484494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1377696" y="824675"/>
            <a:ext cx="10515600" cy="7299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cap="all" dirty="0">
                <a:latin typeface="Arial" panose="020B0604020202020204" pitchFamily="34" charset="0"/>
                <a:cs typeface="Arial" panose="020B0604020202020204" pitchFamily="34" charset="0"/>
              </a:rPr>
              <a:t>Quelques exemples en Sciences :</a:t>
            </a:r>
            <a:br>
              <a:rPr lang="fr-FR" sz="3200" cap="al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u="sng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productions élèves</a:t>
            </a:r>
          </a:p>
        </p:txBody>
      </p:sp>
    </p:spTree>
    <p:extLst>
      <p:ext uri="{BB962C8B-B14F-4D97-AF65-F5344CB8AC3E}">
        <p14:creationId xmlns:p14="http://schemas.microsoft.com/office/powerpoint/2010/main" val="3335312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345A5B9-9389-409E-AE8C-E459A89A7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1376359"/>
          </a:xfrm>
        </p:spPr>
        <p:txBody>
          <a:bodyPr anchor="t">
            <a:normAutofit/>
          </a:bodyPr>
          <a:lstStyle/>
          <a:p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Les démarches en sciences et technologie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C9ABF95C-274F-4A20-A120-B66EFEBFF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4852" y="0"/>
            <a:ext cx="1005927" cy="101202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ED0CDA57-5FA0-43FD-A47B-E75DE4B1E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4532" y="1996338"/>
            <a:ext cx="5462935" cy="341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1431329" y="253316"/>
            <a:ext cx="9520158" cy="1049235"/>
          </a:xfrm>
        </p:spPr>
        <p:txBody>
          <a:bodyPr/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DEMARCHE D’INVESTIGATION</a:t>
            </a:r>
          </a:p>
        </p:txBody>
      </p:sp>
      <p:sp>
        <p:nvSpPr>
          <p:cNvPr id="14341" name="Espace réservé du contenu 2"/>
          <p:cNvSpPr>
            <a:spLocks noGrp="1"/>
          </p:cNvSpPr>
          <p:nvPr>
            <p:ph idx="1"/>
          </p:nvPr>
        </p:nvSpPr>
        <p:spPr>
          <a:xfrm>
            <a:off x="1876508" y="1417638"/>
            <a:ext cx="8283492" cy="3590925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C’est une méthode centrale pour l’apprentissage des sciences depuis 1996 (la main à la pâte). Elle est définie dans les programmes de l’école en 2002.</a:t>
            </a: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C’est une méthode qui s’appuie sur </a:t>
            </a:r>
            <a:r>
              <a:rPr lang="fr-FR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conception socio-constructiviste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de l’enseignement : les élèves construisent des connaissances en réponse à des questions, en interaction avec leurs pairs. </a:t>
            </a:r>
          </a:p>
        </p:txBody>
      </p:sp>
      <p:sp useBgFill="1">
        <p:nvSpPr>
          <p:cNvPr id="9" name="Espace réservé du contenu 2">
            <a:extLst>
              <a:ext uri="{FF2B5EF4-FFF2-40B4-BE49-F238E27FC236}">
                <a16:creationId xmlns:a16="http://schemas.microsoft.com/office/drawing/2014/main" xmlns="" id="{9304FF39-B5DC-45E1-BE61-82FB9EBC978D}"/>
              </a:ext>
            </a:extLst>
          </p:cNvPr>
          <p:cNvSpPr txBox="1">
            <a:spLocks/>
          </p:cNvSpPr>
          <p:nvPr/>
        </p:nvSpPr>
        <p:spPr>
          <a:xfrm>
            <a:off x="1804946" y="1417638"/>
            <a:ext cx="8355054" cy="3590925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>
                <a:latin typeface="Arial" panose="020B0604020202020204" pitchFamily="34" charset="0"/>
                <a:cs typeface="Arial" panose="020B0604020202020204" pitchFamily="34" charset="0"/>
              </a:rPr>
              <a:t>La contextualisation de la </a:t>
            </a:r>
            <a:r>
              <a:rPr lang="fr-FR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situation déclenchante </a:t>
            </a:r>
            <a:r>
              <a:rPr lang="fr-FR" sz="2400">
                <a:latin typeface="Arial" panose="020B0604020202020204" pitchFamily="34" charset="0"/>
                <a:cs typeface="Arial" panose="020B0604020202020204" pitchFamily="34" charset="0"/>
              </a:rPr>
              <a:t>dans l’environnement ou le quotidien des élèves est essentielle pour donner du sens à l’activité, tout comme la décontextualisation en fin d’activité pour </a:t>
            </a:r>
            <a:r>
              <a:rPr lang="fr-FR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structurer</a:t>
            </a:r>
            <a:r>
              <a:rPr lang="fr-FR" sz="2400">
                <a:latin typeface="Arial" panose="020B0604020202020204" pitchFamily="34" charset="0"/>
                <a:cs typeface="Arial" panose="020B0604020202020204" pitchFamily="34" charset="0"/>
              </a:rPr>
              <a:t> les connaissances élaborées. </a:t>
            </a:r>
          </a:p>
          <a:p>
            <a:r>
              <a:rPr lang="fr-FR" sz="2400">
                <a:latin typeface="Arial" panose="020B0604020202020204" pitchFamily="34" charset="0"/>
                <a:cs typeface="Arial" panose="020B0604020202020204" pitchFamily="34" charset="0"/>
              </a:rPr>
              <a:t>Elle met l’accent sur l’importance des </a:t>
            </a:r>
            <a:r>
              <a:rPr lang="fr-FR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écrits personnels</a:t>
            </a:r>
            <a:r>
              <a:rPr lang="fr-FR" sz="2400">
                <a:latin typeface="Arial" panose="020B0604020202020204" pitchFamily="34" charset="0"/>
                <a:cs typeface="Arial" panose="020B0604020202020204" pitchFamily="34" charset="0"/>
              </a:rPr>
              <a:t>, distincts des écrits de référence validés par l’enseignant, notamment à travers </a:t>
            </a:r>
            <a:r>
              <a:rPr lang="fr-FR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cahier d’expériences</a:t>
            </a:r>
            <a:r>
              <a:rPr lang="fr-FR" sz="240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 useBgFill="1">
        <p:nvSpPr>
          <p:cNvPr id="10" name="Espace réservé du contenu 2">
            <a:extLst>
              <a:ext uri="{FF2B5EF4-FFF2-40B4-BE49-F238E27FC236}">
                <a16:creationId xmlns:a16="http://schemas.microsoft.com/office/drawing/2014/main" xmlns="" id="{6E5091F3-7FE8-47A8-931A-EA91B33D693C}"/>
              </a:ext>
            </a:extLst>
          </p:cNvPr>
          <p:cNvSpPr txBox="1">
            <a:spLocks/>
          </p:cNvSpPr>
          <p:nvPr/>
        </p:nvSpPr>
        <p:spPr>
          <a:xfrm>
            <a:off x="1882698" y="1523383"/>
            <a:ext cx="8355054" cy="3590925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>
                <a:latin typeface="Arial" panose="020B0604020202020204" pitchFamily="34" charset="0"/>
                <a:cs typeface="Arial" panose="020B0604020202020204" pitchFamily="34" charset="0"/>
              </a:rPr>
              <a:t>Elle est souvent associée à une </a:t>
            </a:r>
            <a:r>
              <a:rPr lang="fr-FR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tâche complexe</a:t>
            </a:r>
            <a:r>
              <a:rPr lang="fr-FR" sz="2400">
                <a:latin typeface="Arial" panose="020B0604020202020204" pitchFamily="34" charset="0"/>
                <a:cs typeface="Arial" panose="020B0604020202020204" pitchFamily="34" charset="0"/>
              </a:rPr>
              <a:t>, permettant de construire des </a:t>
            </a:r>
            <a:r>
              <a:rPr lang="fr-FR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fr-FR" sz="2400">
                <a:latin typeface="Arial" panose="020B0604020202020204" pitchFamily="34" charset="0"/>
                <a:cs typeface="Arial" panose="020B0604020202020204" pitchFamily="34" charset="0"/>
              </a:rPr>
              <a:t> : la stratégie expérimentale ou de résolution du problème n’est pas imposée. Plusieurs chemins sont possibles. </a:t>
            </a:r>
          </a:p>
          <a:p>
            <a:r>
              <a:rPr lang="fr-FR" sz="2400">
                <a:latin typeface="Arial" panose="020B0604020202020204" pitchFamily="34" charset="0"/>
                <a:cs typeface="Arial" panose="020B0604020202020204" pitchFamily="34" charset="0"/>
              </a:rPr>
              <a:t>Par l’intermédiaire d’aides partielles, de stratégie, de connaissances, de savoir-faire expérimentaux, elle permet à tous de réussir la tâche tout en prenant en compte la diversité des élèves. 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2217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1431329" y="253316"/>
            <a:ext cx="9520158" cy="1049235"/>
          </a:xfrm>
        </p:spPr>
        <p:txBody>
          <a:bodyPr/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DEMARCHE D’INVESTIGATION</a:t>
            </a:r>
          </a:p>
        </p:txBody>
      </p:sp>
      <p:sp>
        <p:nvSpPr>
          <p:cNvPr id="6" name="ZoneTexte 11">
            <a:extLst>
              <a:ext uri="{FF2B5EF4-FFF2-40B4-BE49-F238E27FC236}">
                <a16:creationId xmlns:a16="http://schemas.microsoft.com/office/drawing/2014/main" xmlns="" id="{F2913F48-3221-4073-BD43-CD6601562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93" y="1197477"/>
            <a:ext cx="80724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dehors de la situation déclenchante, cette démarche comporte </a:t>
            </a:r>
            <a:r>
              <a:rPr lang="fr-FR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trois temps forts</a:t>
            </a:r>
            <a:r>
              <a:rPr lang="fr-F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Le questionnement procure le sens; la recherche induit les types d’activités d’investigation; les réponses conduisent aux savoirs.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xmlns="" id="{0AC9F56A-A502-4C88-A2A7-C8894437B5E3}"/>
              </a:ext>
            </a:extLst>
          </p:cNvPr>
          <p:cNvSpPr/>
          <p:nvPr/>
        </p:nvSpPr>
        <p:spPr>
          <a:xfrm>
            <a:off x="145309" y="2246712"/>
            <a:ext cx="2572039" cy="21079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question ouverte </a:t>
            </a:r>
          </a:p>
          <a:p>
            <a:pPr algn="ctr">
              <a:defRPr/>
            </a:pPr>
            <a:r>
              <a:rPr lang="fr-FR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Sélectionnée</a:t>
            </a:r>
          </a:p>
          <a:p>
            <a:pPr algn="ctr">
              <a:defRPr/>
            </a:pPr>
            <a:r>
              <a:rPr lang="fr-FR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de questionnement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xmlns="" id="{1617C759-3E74-41AF-9DC1-DF9941BD3E6F}"/>
              </a:ext>
            </a:extLst>
          </p:cNvPr>
          <p:cNvSpPr/>
          <p:nvPr/>
        </p:nvSpPr>
        <p:spPr>
          <a:xfrm>
            <a:off x="3449987" y="2236063"/>
            <a:ext cx="2741421" cy="21079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vraie recherche par les élèves</a:t>
            </a:r>
          </a:p>
          <a:p>
            <a:pPr algn="ctr">
              <a:defRPr/>
            </a:pPr>
            <a:r>
              <a:rPr lang="fr-FR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d’investigation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xmlns="" id="{1D83CE63-174E-4E99-B134-EFDDAF4F7C20}"/>
              </a:ext>
            </a:extLst>
          </p:cNvPr>
          <p:cNvSpPr/>
          <p:nvPr/>
        </p:nvSpPr>
        <p:spPr>
          <a:xfrm>
            <a:off x="6856446" y="2305878"/>
            <a:ext cx="3965279" cy="20380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réponses individuelles, puis construites collectivement  deviennent des connaissances</a:t>
            </a:r>
          </a:p>
          <a:p>
            <a:pPr algn="ctr">
              <a:defRPr/>
            </a:pPr>
            <a:r>
              <a:rPr lang="fr-FR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de structuration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6BB7B0C-F2C4-45A6-B218-5B175E30CE1D}"/>
              </a:ext>
            </a:extLst>
          </p:cNvPr>
          <p:cNvSpPr/>
          <p:nvPr/>
        </p:nvSpPr>
        <p:spPr>
          <a:xfrm>
            <a:off x="2369488" y="4608290"/>
            <a:ext cx="2329734" cy="13596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Choix de la méthodologie la plus appropriée selon la nature du problème et des hypothèses 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2FA08CB-72D4-491F-B9FA-9936C7B66FAB}"/>
              </a:ext>
            </a:extLst>
          </p:cNvPr>
          <p:cNvSpPr/>
          <p:nvPr/>
        </p:nvSpPr>
        <p:spPr>
          <a:xfrm>
            <a:off x="5364259" y="4608289"/>
            <a:ext cx="3711935" cy="13596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l’observation,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l’expérience,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la fabrication,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des documents,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des enquêtes et visites…</a:t>
            </a:r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xmlns="" id="{49ED88B8-5C2A-4513-9FA0-942ECC659D04}"/>
              </a:ext>
            </a:extLst>
          </p:cNvPr>
          <p:cNvSpPr/>
          <p:nvPr/>
        </p:nvSpPr>
        <p:spPr>
          <a:xfrm>
            <a:off x="2717348" y="3156668"/>
            <a:ext cx="732639" cy="39756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droite 9">
            <a:extLst>
              <a:ext uri="{FF2B5EF4-FFF2-40B4-BE49-F238E27FC236}">
                <a16:creationId xmlns:a16="http://schemas.microsoft.com/office/drawing/2014/main" xmlns="" id="{B069CD3A-36CE-44B6-B527-85C66F6BD4D7}"/>
              </a:ext>
            </a:extLst>
          </p:cNvPr>
          <p:cNvSpPr/>
          <p:nvPr/>
        </p:nvSpPr>
        <p:spPr>
          <a:xfrm>
            <a:off x="6123807" y="3156668"/>
            <a:ext cx="732639" cy="3349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 : bas 11">
            <a:extLst>
              <a:ext uri="{FF2B5EF4-FFF2-40B4-BE49-F238E27FC236}">
                <a16:creationId xmlns:a16="http://schemas.microsoft.com/office/drawing/2014/main" xmlns="" id="{11F78D13-F798-4E56-A932-A98924142645}"/>
              </a:ext>
            </a:extLst>
          </p:cNvPr>
          <p:cNvSpPr/>
          <p:nvPr/>
        </p:nvSpPr>
        <p:spPr>
          <a:xfrm rot="2021113">
            <a:off x="3549580" y="3921907"/>
            <a:ext cx="254441" cy="67993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xmlns="" id="{5D7A35E8-505A-4802-83EE-3421CD85ED0F}"/>
              </a:ext>
            </a:extLst>
          </p:cNvPr>
          <p:cNvSpPr/>
          <p:nvPr/>
        </p:nvSpPr>
        <p:spPr>
          <a:xfrm>
            <a:off x="4699222" y="5161204"/>
            <a:ext cx="683811" cy="26158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179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4" grpId="0" animBg="1"/>
      <p:bldP spid="11" grpId="0" animBg="1"/>
      <p:bldP spid="5" grpId="0" animBg="1"/>
      <p:bldP spid="10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1431329" y="253316"/>
            <a:ext cx="10511530" cy="1049235"/>
          </a:xfrm>
        </p:spPr>
        <p:txBody>
          <a:bodyPr>
            <a:normAutofit/>
          </a:bodyPr>
          <a:lstStyle/>
          <a:p>
            <a:r>
              <a:rPr lang="fr-FR" cap="all" dirty="0">
                <a:latin typeface="Arial" panose="020B0604020202020204" pitchFamily="34" charset="0"/>
                <a:cs typeface="Arial" panose="020B0604020202020204" pitchFamily="34" charset="0"/>
              </a:rPr>
              <a:t>Différences entre sciences et technologie</a:t>
            </a: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xmlns="" id="{70478D94-7C8A-48C3-85C8-912C5BE0E1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617" y="1399430"/>
            <a:ext cx="7664541" cy="488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sz="3200" dirty="0">
                <a:solidFill>
                  <a:srgbClr val="C00000"/>
                </a:solidFill>
                <a:latin typeface="Gill Sans MT"/>
                <a:cs typeface="Times New Roman" pitchFamily="18" charset="0"/>
              </a:rPr>
              <a:t>Deux disciplines qui n’ont pas </a:t>
            </a:r>
            <a:r>
              <a:rPr lang="fr-FR" sz="3200" dirty="0">
                <a:solidFill>
                  <a:srgbClr val="C32D2E">
                    <a:lumMod val="75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  <a:cs typeface="Times New Roman" pitchFamily="18" charset="0"/>
              </a:rPr>
              <a:t>:</a:t>
            </a:r>
          </a:p>
        </p:txBody>
      </p:sp>
      <p:sp>
        <p:nvSpPr>
          <p:cNvPr id="16" name="Text Box 5">
            <a:extLst>
              <a:ext uri="{FF2B5EF4-FFF2-40B4-BE49-F238E27FC236}">
                <a16:creationId xmlns:a16="http://schemas.microsoft.com/office/drawing/2014/main" xmlns="" id="{B3E1C5E1-150B-47A8-AC33-0BDC9420D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6175" y="1908778"/>
            <a:ext cx="7335105" cy="382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prstClr val="black"/>
                </a:solidFill>
                <a:latin typeface="Gill Sans MT"/>
              </a:rPr>
              <a:t>Les mêmes </a:t>
            </a:r>
            <a:r>
              <a:rPr lang="fr-FR" b="1" dirty="0">
                <a:solidFill>
                  <a:prstClr val="black"/>
                </a:solidFill>
                <a:latin typeface="Gill Sans MT"/>
              </a:rPr>
              <a:t>objets d’études 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xmlns="" id="{BB5441F4-FABA-4923-802E-34B5527AF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0947" y="3108244"/>
            <a:ext cx="2779619" cy="382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Les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mêmes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finalités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xmlns="" id="{E02A858B-2278-4FC0-8842-038D30542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502" y="2696922"/>
            <a:ext cx="7489528" cy="382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prstClr val="black"/>
                </a:solidFill>
                <a:latin typeface="Gill Sans MT"/>
              </a:rPr>
              <a:t>Technologie     </a:t>
            </a:r>
            <a:r>
              <a:rPr lang="fr-FR" dirty="0">
                <a:solidFill>
                  <a:prstClr val="black"/>
                </a:solidFill>
                <a:latin typeface="Gill Sans MT"/>
                <a:sym typeface="Symbol" pitchFamily="18" charset="2"/>
              </a:rPr>
              <a:t></a:t>
            </a:r>
            <a:r>
              <a:rPr lang="fr-FR" dirty="0">
                <a:solidFill>
                  <a:prstClr val="black"/>
                </a:solidFill>
                <a:latin typeface="Gill Sans MT"/>
              </a:rPr>
              <a:t>        Monde construit par l’homme</a:t>
            </a:r>
          </a:p>
        </p:txBody>
      </p:sp>
      <p:sp>
        <p:nvSpPr>
          <p:cNvPr id="19" name="Text Box 10">
            <a:extLst>
              <a:ext uri="{FF2B5EF4-FFF2-40B4-BE49-F238E27FC236}">
                <a16:creationId xmlns:a16="http://schemas.microsoft.com/office/drawing/2014/main" xmlns="" id="{DCE129BA-3DE0-4236-B24E-481228718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107" y="3924252"/>
            <a:ext cx="7489528" cy="382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Technologie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>   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sym typeface="Symbol" pitchFamily="18" charset="2"/>
              </a:rPr>
              <a:t>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>         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Satisfaire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des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besoins</a:t>
            </a:r>
          </a:p>
        </p:txBody>
      </p:sp>
      <p:sp>
        <p:nvSpPr>
          <p:cNvPr id="20" name="Text Box 13">
            <a:extLst>
              <a:ext uri="{FF2B5EF4-FFF2-40B4-BE49-F238E27FC236}">
                <a16:creationId xmlns:a16="http://schemas.microsoft.com/office/drawing/2014/main" xmlns="" id="{1BF9C663-0E97-48E6-9100-40C671F13D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7195" y="2314792"/>
            <a:ext cx="7566740" cy="382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prstClr val="black"/>
                </a:solidFill>
                <a:latin typeface="Gill Sans MT"/>
              </a:rPr>
              <a:t>Sciences          </a:t>
            </a:r>
            <a:r>
              <a:rPr lang="fr-FR" dirty="0">
                <a:solidFill>
                  <a:prstClr val="black"/>
                </a:solidFill>
                <a:latin typeface="Gill Sans MT"/>
                <a:sym typeface="Symbol" pitchFamily="18" charset="2"/>
              </a:rPr>
              <a:t></a:t>
            </a:r>
            <a:r>
              <a:rPr lang="fr-FR" dirty="0">
                <a:solidFill>
                  <a:prstClr val="black"/>
                </a:solidFill>
                <a:latin typeface="Gill Sans MT"/>
              </a:rPr>
              <a:t>        Monde naturel</a:t>
            </a:r>
          </a:p>
        </p:txBody>
      </p:sp>
      <p:sp>
        <p:nvSpPr>
          <p:cNvPr id="21" name="Text Box 14">
            <a:extLst>
              <a:ext uri="{FF2B5EF4-FFF2-40B4-BE49-F238E27FC236}">
                <a16:creationId xmlns:a16="http://schemas.microsoft.com/office/drawing/2014/main" xmlns="" id="{DF11D651-4BAB-40A9-85E2-18D8A39CC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6713" y="3527526"/>
            <a:ext cx="7412317" cy="382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Sciences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>        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sym typeface="Symbol" pitchFamily="18" charset="2"/>
              </a:rPr>
              <a:t>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>         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Comprendre</a:t>
            </a:r>
          </a:p>
        </p:txBody>
      </p:sp>
      <p:sp>
        <p:nvSpPr>
          <p:cNvPr id="22" name="Text Box 15">
            <a:extLst>
              <a:ext uri="{FF2B5EF4-FFF2-40B4-BE49-F238E27FC236}">
                <a16:creationId xmlns:a16="http://schemas.microsoft.com/office/drawing/2014/main" xmlns="" id="{13411CE4-3513-4F03-8D3A-12EFEEEF9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9648" y="1399430"/>
            <a:ext cx="2593211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uLnTx/>
                <a:uFillTx/>
                <a:latin typeface="Gill Sans MT"/>
                <a:cs typeface="Times New Roman" pitchFamily="18" charset="0"/>
              </a:rPr>
              <a:t>Mais réunies à l’école autour 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d’une </a:t>
            </a: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même démarche 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:    </a:t>
            </a:r>
            <a:b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</a:br>
            <a:r>
              <a:rPr kumimoji="0" lang="fr-FR" sz="2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La démarche</a:t>
            </a:r>
            <a:r>
              <a:rPr kumimoji="0" lang="fr-FR" sz="2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fr-FR" sz="2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rPr>
              <a:t>d’investigation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xmlns="" id="{29481675-0213-4200-AF0D-64065CB0920D}"/>
              </a:ext>
            </a:extLst>
          </p:cNvPr>
          <p:cNvSpPr txBox="1"/>
          <p:nvPr/>
        </p:nvSpPr>
        <p:spPr>
          <a:xfrm>
            <a:off x="1812343" y="4356803"/>
            <a:ext cx="6900790" cy="387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400" dirty="0">
                <a:solidFill>
                  <a:prstClr val="black"/>
                </a:solidFill>
                <a:latin typeface="Gill Sans MT"/>
              </a:rPr>
              <a:t>Les mêmes </a:t>
            </a:r>
            <a:r>
              <a:rPr lang="fr-FR" sz="2400" b="1" dirty="0">
                <a:solidFill>
                  <a:prstClr val="black"/>
                </a:solidFill>
                <a:latin typeface="Gill Sans MT"/>
              </a:rPr>
              <a:t>pratiques sociales de référence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B8A449-E4CB-46C3-84A6-AAFC02D0BF2B}"/>
              </a:ext>
            </a:extLst>
          </p:cNvPr>
          <p:cNvSpPr/>
          <p:nvPr/>
        </p:nvSpPr>
        <p:spPr>
          <a:xfrm>
            <a:off x="2211270" y="4813237"/>
            <a:ext cx="6168888" cy="387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sz="2400" dirty="0">
                <a:solidFill>
                  <a:prstClr val="black"/>
                </a:solidFill>
                <a:latin typeface="Gill Sans MT"/>
              </a:rPr>
              <a:t>Sciences</a:t>
            </a:r>
            <a:r>
              <a:rPr lang="fr-FR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</a:t>
            </a:r>
            <a:r>
              <a:rPr lang="fr-FR" sz="2400" dirty="0">
                <a:solidFill>
                  <a:prstClr val="black"/>
                </a:solidFill>
                <a:latin typeface="Times New Roman" panose="02020603050405020304" pitchFamily="18" charset="0"/>
                <a:sym typeface="Symbol" pitchFamily="18" charset="2"/>
              </a:rPr>
              <a:t></a:t>
            </a:r>
            <a:r>
              <a:rPr lang="fr-FR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</a:t>
            </a:r>
            <a:r>
              <a:rPr lang="fr-FR" sz="2400" dirty="0">
                <a:solidFill>
                  <a:prstClr val="black"/>
                </a:solidFill>
                <a:latin typeface="Gill Sans MT"/>
              </a:rPr>
              <a:t>Laboratoire</a:t>
            </a:r>
            <a:r>
              <a:rPr lang="fr-FR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fr-FR" sz="2400" dirty="0">
                <a:solidFill>
                  <a:prstClr val="black"/>
                </a:solidFill>
                <a:latin typeface="Gill Sans MT"/>
              </a:rPr>
              <a:t>de</a:t>
            </a:r>
            <a:r>
              <a:rPr lang="fr-FR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fr-FR" sz="2400" dirty="0">
                <a:solidFill>
                  <a:prstClr val="black"/>
                </a:solidFill>
                <a:latin typeface="Gill Sans MT"/>
              </a:rPr>
              <a:t>recherche</a:t>
            </a:r>
            <a:r>
              <a:rPr lang="fr-FR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940AFDC-BAB5-4E80-8796-7DE468744215}"/>
              </a:ext>
            </a:extLst>
          </p:cNvPr>
          <p:cNvSpPr/>
          <p:nvPr/>
        </p:nvSpPr>
        <p:spPr>
          <a:xfrm>
            <a:off x="2211270" y="5200675"/>
            <a:ext cx="4232163" cy="3847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fr-FR" sz="2400" dirty="0">
                <a:solidFill>
                  <a:prstClr val="black"/>
                </a:solidFill>
                <a:latin typeface="Gill Sans MT"/>
              </a:rPr>
              <a:t>Technologie</a:t>
            </a:r>
            <a:r>
              <a:rPr lang="fr-FR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   </a:t>
            </a:r>
            <a:r>
              <a:rPr lang="fr-FR" sz="2400" dirty="0">
                <a:solidFill>
                  <a:prstClr val="black"/>
                </a:solidFill>
                <a:latin typeface="Times New Roman" panose="02020603050405020304" pitchFamily="18" charset="0"/>
                <a:sym typeface="Symbol" pitchFamily="18" charset="2"/>
              </a:rPr>
              <a:t></a:t>
            </a:r>
            <a:r>
              <a:rPr lang="fr-FR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</a:t>
            </a:r>
            <a:r>
              <a:rPr lang="fr-FR" sz="2400" dirty="0">
                <a:solidFill>
                  <a:prstClr val="black"/>
                </a:solidFill>
                <a:latin typeface="Gill Sans MT"/>
              </a:rPr>
              <a:t>Entreprise</a:t>
            </a:r>
          </a:p>
        </p:txBody>
      </p:sp>
    </p:spTree>
    <p:extLst>
      <p:ext uri="{BB962C8B-B14F-4D97-AF65-F5344CB8AC3E}">
        <p14:creationId xmlns:p14="http://schemas.microsoft.com/office/powerpoint/2010/main" val="11443713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1431329" y="700470"/>
            <a:ext cx="10511530" cy="1049235"/>
          </a:xfrm>
        </p:spPr>
        <p:txBody>
          <a:bodyPr>
            <a:normAutofit/>
          </a:bodyPr>
          <a:lstStyle/>
          <a:p>
            <a:r>
              <a:rPr lang="fr-FR" cap="all" dirty="0">
                <a:latin typeface="Arial" panose="020B0604020202020204" pitchFamily="34" charset="0"/>
                <a:cs typeface="Arial" panose="020B0604020202020204" pitchFamily="34" charset="0"/>
              </a:rPr>
              <a:t>sciences et technologie des démarches parallèles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E57DF46C-CB72-40F7-974C-93791C7EC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885" y="0"/>
            <a:ext cx="97548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302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082396" y="2567971"/>
            <a:ext cx="876318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  <a:defRPr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l’étude d’un objet existant dans l’environnement proche de l’enfant.</a:t>
            </a:r>
          </a:p>
          <a:p>
            <a:pPr marL="342900" indent="-342900">
              <a:buFontTx/>
              <a:buChar char="-"/>
              <a:defRPr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La proposition de réalisation d’un objet technique.</a:t>
            </a:r>
          </a:p>
          <a:p>
            <a:pPr marL="342900" indent="-342900">
              <a:buFontTx/>
              <a:buChar char="-"/>
              <a:defRPr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La découverte de matières, matériaux et outils</a:t>
            </a:r>
          </a:p>
          <a:p>
            <a:pPr marL="342900" indent="-342900">
              <a:buFontTx/>
              <a:buChar char="-"/>
              <a:defRPr/>
            </a:pPr>
            <a:endParaRPr lang="fr-FR" dirty="0"/>
          </a:p>
          <a:p>
            <a:pPr marL="342900" indent="-342900">
              <a:buFontTx/>
              <a:buChar char="-"/>
              <a:defRPr/>
            </a:pPr>
            <a:endParaRPr lang="fr-FR" dirty="0">
              <a:latin typeface="+mj-lt"/>
            </a:endParaRPr>
          </a:p>
          <a:p>
            <a:pPr marL="342900" indent="-342900">
              <a:buFontTx/>
              <a:buChar char="-"/>
              <a:defRPr/>
            </a:pP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541758" y="1944886"/>
            <a:ext cx="77422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Des questions ouvertes en technologie:</a:t>
            </a:r>
          </a:p>
        </p:txBody>
      </p:sp>
      <p:sp>
        <p:nvSpPr>
          <p:cNvPr id="8" name="Rectangle 7"/>
          <p:cNvSpPr/>
          <p:nvPr/>
        </p:nvSpPr>
        <p:spPr>
          <a:xfrm>
            <a:off x="1346421" y="3631647"/>
            <a:ext cx="77422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Des questions ouvertes en sciences: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343912" y="4233406"/>
            <a:ext cx="776569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Plusieurs entrées sont possibles: la question d’un élève, une observation, un événement fortuit, une question d’actualité, une lecture, la question de l’enseignant…</a:t>
            </a:r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382683" y="621447"/>
            <a:ext cx="97005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cap="all" dirty="0">
                <a:latin typeface="Arial" panose="020B0604020202020204" pitchFamily="34" charset="0"/>
                <a:cs typeface="Arial" panose="020B0604020202020204" pitchFamily="34" charset="0"/>
              </a:rPr>
              <a:t>Un peu de détails</a:t>
            </a:r>
          </a:p>
          <a:p>
            <a:r>
              <a:rPr lang="fr-FR" sz="3200" u="sng" dirty="0">
                <a:latin typeface="Arial" panose="020B0604020202020204" pitchFamily="34" charset="0"/>
                <a:cs typeface="Arial" panose="020B0604020202020204" pitchFamily="34" charset="0"/>
              </a:rPr>
              <a:t>Le questionnement  </a:t>
            </a:r>
          </a:p>
        </p:txBody>
      </p:sp>
    </p:spTree>
    <p:extLst>
      <p:ext uri="{BB962C8B-B14F-4D97-AF65-F5344CB8AC3E}">
        <p14:creationId xmlns:p14="http://schemas.microsoft.com/office/powerpoint/2010/main" val="89824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419628" y="678758"/>
            <a:ext cx="97005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cap="all" dirty="0">
                <a:latin typeface="Arial" panose="020B0604020202020204" pitchFamily="34" charset="0"/>
                <a:cs typeface="Arial" panose="020B0604020202020204" pitchFamily="34" charset="0"/>
              </a:rPr>
              <a:t>Un peu de détails</a:t>
            </a:r>
          </a:p>
          <a:p>
            <a:r>
              <a:rPr lang="fr-FR" sz="3200" u="sng" dirty="0">
                <a:latin typeface="Arial" panose="020B0604020202020204" pitchFamily="34" charset="0"/>
                <a:cs typeface="Arial" panose="020B0604020202020204" pitchFamily="34" charset="0"/>
              </a:rPr>
              <a:t>Phase d’investigation</a:t>
            </a: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xmlns="" id="{CB4169CC-2EAB-48DF-8C00-FC5F655B7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464" y="4575293"/>
            <a:ext cx="635141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Des investigations par réalisations matérielles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Choix de solutions techniques.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Choix rationnels de matériaux, 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Choix d’outils, 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Choix de procédures,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657563C2-28F4-4042-88AC-8736BAF6C516}"/>
              </a:ext>
            </a:extLst>
          </p:cNvPr>
          <p:cNvSpPr txBox="1"/>
          <p:nvPr/>
        </p:nvSpPr>
        <p:spPr>
          <a:xfrm>
            <a:off x="664464" y="2454385"/>
            <a:ext cx="60543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Des investigations par observations (actives ): </a:t>
            </a: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Utilisation</a:t>
            </a: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Montage</a:t>
            </a: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Démontage    </a:t>
            </a: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Représentations (dessin, schémas)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60ACB693-EB15-4C0A-86A3-F5F92EA2E37D}"/>
              </a:ext>
            </a:extLst>
          </p:cNvPr>
          <p:cNvSpPr txBox="1"/>
          <p:nvPr/>
        </p:nvSpPr>
        <p:spPr>
          <a:xfrm>
            <a:off x="664464" y="3928962"/>
            <a:ext cx="6588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Des investigations par modélisation</a:t>
            </a: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Réalisation de maquette</a:t>
            </a:r>
            <a:endParaRPr lang="fr-F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B2D64F73-3070-485F-9045-7F6090F9B073}"/>
              </a:ext>
            </a:extLst>
          </p:cNvPr>
          <p:cNvSpPr txBox="1"/>
          <p:nvPr/>
        </p:nvSpPr>
        <p:spPr>
          <a:xfrm>
            <a:off x="664464" y="1950048"/>
            <a:ext cx="5505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En technologie: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C521418F-4E38-4D70-A076-B5B2681BE18A}"/>
              </a:ext>
            </a:extLst>
          </p:cNvPr>
          <p:cNvSpPr txBox="1"/>
          <p:nvPr/>
        </p:nvSpPr>
        <p:spPr>
          <a:xfrm>
            <a:off x="6409877" y="2051524"/>
            <a:ext cx="3803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En sciences: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xmlns="" id="{6550A670-12FA-4C84-9A77-EE3B60F9BF51}"/>
              </a:ext>
            </a:extLst>
          </p:cNvPr>
          <p:cNvSpPr txBox="1"/>
          <p:nvPr/>
        </p:nvSpPr>
        <p:spPr>
          <a:xfrm>
            <a:off x="6409877" y="2513599"/>
            <a:ext cx="55058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Des investigations par observations (actives ):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Dissection</a:t>
            </a: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Représentations (dessin, schémas)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xmlns="" id="{F5E98A08-B662-43DE-B28C-129DC2814729}"/>
              </a:ext>
            </a:extLst>
          </p:cNvPr>
          <p:cNvSpPr txBox="1"/>
          <p:nvPr/>
        </p:nvSpPr>
        <p:spPr>
          <a:xfrm>
            <a:off x="6400799" y="3670512"/>
            <a:ext cx="5791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Des investigations par expérimentations :</a:t>
            </a:r>
          </a:p>
          <a:p>
            <a:pPr marL="285750" indent="-285750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conception du protocole expérimental</a:t>
            </a:r>
          </a:p>
          <a:p>
            <a:pPr marL="285750" indent="-285750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réalisation pratique des expériences</a:t>
            </a:r>
          </a:p>
          <a:p>
            <a:pPr marL="285750" indent="-285750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recueil, analyse et interprétation des résultats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E1F093F-5162-40F3-A0FE-E6D0BF601790}"/>
              </a:ext>
            </a:extLst>
          </p:cNvPr>
          <p:cNvSpPr/>
          <p:nvPr/>
        </p:nvSpPr>
        <p:spPr>
          <a:xfrm>
            <a:off x="6400799" y="485229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Des investigations par documentation :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Recherche d’informations</a:t>
            </a: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Comparaisons </a:t>
            </a:r>
          </a:p>
          <a:p>
            <a:pPr marL="342900" indent="-342900">
              <a:buFontTx/>
              <a:buChar char="-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Traitement et analyse critique de l’information</a:t>
            </a:r>
          </a:p>
        </p:txBody>
      </p:sp>
    </p:spTree>
    <p:extLst>
      <p:ext uri="{BB962C8B-B14F-4D97-AF65-F5344CB8AC3E}">
        <p14:creationId xmlns:p14="http://schemas.microsoft.com/office/powerpoint/2010/main" val="3678534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14623" y="268810"/>
            <a:ext cx="10657304" cy="1049235"/>
          </a:xfrm>
        </p:spPr>
        <p:txBody>
          <a:bodyPr>
            <a:normAutofit/>
          </a:bodyPr>
          <a:lstStyle/>
          <a:p>
            <a:r>
              <a:rPr lang="fr-FR" cap="all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Quelques </a:t>
            </a:r>
            <a:r>
              <a:rPr lang="fr-FR" cap="all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exemples en technologie:</a:t>
            </a:r>
            <a:endParaRPr lang="fr-FR" cap="all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87608" y="1318045"/>
            <a:ext cx="8866355" cy="1036447"/>
          </a:xfrm>
        </p:spPr>
        <p:txBody>
          <a:bodyPr/>
          <a:lstStyle/>
          <a:p>
            <a:pPr marL="0" indent="0">
              <a:buNone/>
            </a:pPr>
            <a:r>
              <a:rPr lang="fr-FR" b="1" u="sng" dirty="0">
                <a:latin typeface="Arial" panose="020B0604020202020204" pitchFamily="34" charset="0"/>
                <a:cs typeface="Arial" panose="020B0604020202020204" pitchFamily="34" charset="0"/>
              </a:rPr>
              <a:t>Partir d’un cahier des charges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: Défi des voitures (Aveyron 2013):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7583623F-D7AB-49B2-8B21-63641F992D1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3652" y="1965614"/>
            <a:ext cx="10514013" cy="5753100"/>
            <a:chOff x="-330" y="348"/>
            <a:chExt cx="6623" cy="3624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xmlns="" id="{D97936FE-BBAE-4350-AD7B-2EB3E22B9A7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903" y="348"/>
              <a:ext cx="3302" cy="3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xmlns="" id="{1CEE1062-BC4E-4772-A65F-753F19593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7" y="349"/>
              <a:ext cx="2337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CAHIER DES CHARGES du défi T'ES PAS CAP !</a:t>
              </a:r>
              <a:endPara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6">
              <a:extLst>
                <a:ext uri="{FF2B5EF4-FFF2-40B4-BE49-F238E27FC236}">
                  <a16:creationId xmlns:a16="http://schemas.microsoft.com/office/drawing/2014/main" xmlns="" id="{5BA65759-51FB-4908-AB9A-243AD6607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0" y="349"/>
              <a:ext cx="70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7">
              <a:extLst>
                <a:ext uri="{FF2B5EF4-FFF2-40B4-BE49-F238E27FC236}">
                  <a16:creationId xmlns:a16="http://schemas.microsoft.com/office/drawing/2014/main" xmlns="" id="{0778EDE7-5C79-45F3-9C03-B0F9E1D78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9" y="468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8">
              <a:extLst>
                <a:ext uri="{FF2B5EF4-FFF2-40B4-BE49-F238E27FC236}">
                  <a16:creationId xmlns:a16="http://schemas.microsoft.com/office/drawing/2014/main" xmlns="" id="{F31560BF-CC1C-4A40-B569-6BA9FD52C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9" y="584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xmlns="" id="{FFC07C16-D38B-4549-A518-D097FAB55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701"/>
              <a:ext cx="30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Votre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0">
              <a:extLst>
                <a:ext uri="{FF2B5EF4-FFF2-40B4-BE49-F238E27FC236}">
                  <a16:creationId xmlns:a16="http://schemas.microsoft.com/office/drawing/2014/main" xmlns="" id="{823BB579-16FC-48FC-B8A5-D0B3F0020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" y="699"/>
              <a:ext cx="362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voiture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1">
              <a:extLst>
                <a:ext uri="{FF2B5EF4-FFF2-40B4-BE49-F238E27FC236}">
                  <a16:creationId xmlns:a16="http://schemas.microsoft.com/office/drawing/2014/main" xmlns="" id="{3CDA42CA-85DA-42DD-8DE2-0347EA82B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3" y="701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2">
              <a:extLst>
                <a:ext uri="{FF2B5EF4-FFF2-40B4-BE49-F238E27FC236}">
                  <a16:creationId xmlns:a16="http://schemas.microsoft.com/office/drawing/2014/main" xmlns="" id="{BB33821D-414C-48C1-B171-300F3FCD2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8" y="701"/>
              <a:ext cx="20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doit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xmlns="" id="{C3A50F3C-E979-4FA8-8D1E-E95A3FC52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" y="701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xmlns="" id="{9897B2D4-18CD-474C-8FD5-8E8E3CC12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1" y="701"/>
              <a:ext cx="7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: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5">
              <a:extLst>
                <a:ext uri="{FF2B5EF4-FFF2-40B4-BE49-F238E27FC236}">
                  <a16:creationId xmlns:a16="http://schemas.microsoft.com/office/drawing/2014/main" xmlns="" id="{FBCC50B6-3936-491F-BBB7-DA56E57F23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701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6">
              <a:extLst>
                <a:ext uri="{FF2B5EF4-FFF2-40B4-BE49-F238E27FC236}">
                  <a16:creationId xmlns:a16="http://schemas.microsoft.com/office/drawing/2014/main" xmlns="" id="{349B4F39-494E-434B-923D-97BBB8ACB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818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7">
              <a:extLst>
                <a:ext uri="{FF2B5EF4-FFF2-40B4-BE49-F238E27FC236}">
                  <a16:creationId xmlns:a16="http://schemas.microsoft.com/office/drawing/2014/main" xmlns="" id="{988474CD-5F91-4AC4-B1D0-4DEF5D79E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5" y="930"/>
              <a:ext cx="11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mbol" panose="05050102010706020507" pitchFamily="18" charset="2"/>
                </a:rPr>
                <a:t>·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8">
              <a:extLst>
                <a:ext uri="{FF2B5EF4-FFF2-40B4-BE49-F238E27FC236}">
                  <a16:creationId xmlns:a16="http://schemas.microsoft.com/office/drawing/2014/main" xmlns="" id="{9B6F9100-7806-4657-89C3-354FD464B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941"/>
              <a:ext cx="75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xmlns="" id="{B89FB831-5C47-4332-AC20-FB9A6C043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" y="942"/>
              <a:ext cx="2112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ne pas être plus grande qu'une feuille de format A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0">
              <a:extLst>
                <a:ext uri="{FF2B5EF4-FFF2-40B4-BE49-F238E27FC236}">
                  <a16:creationId xmlns:a16="http://schemas.microsoft.com/office/drawing/2014/main" xmlns="" id="{7552FE34-B6B1-4922-911B-2298268CB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5" y="942"/>
              <a:ext cx="9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1">
              <a:extLst>
                <a:ext uri="{FF2B5EF4-FFF2-40B4-BE49-F238E27FC236}">
                  <a16:creationId xmlns:a16="http://schemas.microsoft.com/office/drawing/2014/main" xmlns="" id="{4409B928-D782-4547-A401-FA83308FC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5" y="942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2">
              <a:extLst>
                <a:ext uri="{FF2B5EF4-FFF2-40B4-BE49-F238E27FC236}">
                  <a16:creationId xmlns:a16="http://schemas.microsoft.com/office/drawing/2014/main" xmlns="" id="{9A113EBF-FED4-4A0F-B1EE-0DC84E0AD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5" y="1053"/>
              <a:ext cx="11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mbol" panose="05050102010706020507" pitchFamily="18" charset="2"/>
                </a:rPr>
                <a:t>·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3">
              <a:extLst>
                <a:ext uri="{FF2B5EF4-FFF2-40B4-BE49-F238E27FC236}">
                  <a16:creationId xmlns:a16="http://schemas.microsoft.com/office/drawing/2014/main" xmlns="" id="{2C8BA69F-4FEB-46FA-BB13-0C72F1130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1064"/>
              <a:ext cx="75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4">
              <a:extLst>
                <a:ext uri="{FF2B5EF4-FFF2-40B4-BE49-F238E27FC236}">
                  <a16:creationId xmlns:a16="http://schemas.microsoft.com/office/drawing/2014/main" xmlns="" id="{37D6F68E-3A2E-44C9-86D8-EFD377052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" y="1065"/>
              <a:ext cx="264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pouvoir transporter un cube en bois (fourni par le maître ou la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xmlns="" id="{D0E8C01A-F327-4027-819E-E6FF59988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" y="1182"/>
              <a:ext cx="4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maîtresse)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6">
              <a:extLst>
                <a:ext uri="{FF2B5EF4-FFF2-40B4-BE49-F238E27FC236}">
                  <a16:creationId xmlns:a16="http://schemas.microsoft.com/office/drawing/2014/main" xmlns="" id="{63C7A5C3-E337-472C-A7DE-C5C1C03E0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6" y="1182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xmlns="" id="{B2742253-0876-4087-A06E-68132A4EA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5" y="1294"/>
              <a:ext cx="11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mbol" panose="05050102010706020507" pitchFamily="18" charset="2"/>
                </a:rPr>
                <a:t>·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xmlns="" id="{CDD7CBD5-0055-4E08-A59C-B6488D38E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1305"/>
              <a:ext cx="75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xmlns="" id="{BF7C6671-B26C-498C-81E4-2A5183227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" y="1306"/>
              <a:ext cx="2642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descendre une rampe en ligne droite (fournie par le maître ou l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0">
              <a:extLst>
                <a:ext uri="{FF2B5EF4-FFF2-40B4-BE49-F238E27FC236}">
                  <a16:creationId xmlns:a16="http://schemas.microsoft.com/office/drawing/2014/main" xmlns="" id="{8C67972E-E6D9-4879-96BE-342FE5602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7" y="1306"/>
              <a:ext cx="11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a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1">
              <a:extLst>
                <a:ext uri="{FF2B5EF4-FFF2-40B4-BE49-F238E27FC236}">
                  <a16:creationId xmlns:a16="http://schemas.microsoft.com/office/drawing/2014/main" xmlns="" id="{9787BDF1-27CB-4BB4-8273-152947C75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" y="1423"/>
              <a:ext cx="4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maîtresse)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2">
              <a:extLst>
                <a:ext uri="{FF2B5EF4-FFF2-40B4-BE49-F238E27FC236}">
                  <a16:creationId xmlns:a16="http://schemas.microsoft.com/office/drawing/2014/main" xmlns="" id="{4C0AC037-3491-4B9E-A1B0-3B69D3BA8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6" y="1423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3">
              <a:extLst>
                <a:ext uri="{FF2B5EF4-FFF2-40B4-BE49-F238E27FC236}">
                  <a16:creationId xmlns:a16="http://schemas.microsoft.com/office/drawing/2014/main" xmlns="" id="{E4C925B0-4CBD-4D36-9E5A-73E5ED298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5" y="1535"/>
              <a:ext cx="11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mbol" panose="05050102010706020507" pitchFamily="18" charset="2"/>
                </a:rPr>
                <a:t>·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4">
              <a:extLst>
                <a:ext uri="{FF2B5EF4-FFF2-40B4-BE49-F238E27FC236}">
                  <a16:creationId xmlns:a16="http://schemas.microsoft.com/office/drawing/2014/main" xmlns="" id="{5282CD3E-E167-4EA1-BF39-9B3FF5547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1546"/>
              <a:ext cx="75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5">
              <a:extLst>
                <a:ext uri="{FF2B5EF4-FFF2-40B4-BE49-F238E27FC236}">
                  <a16:creationId xmlns:a16="http://schemas.microsoft.com/office/drawing/2014/main" xmlns="" id="{2A989FFD-FCA6-49E2-A47E-0445BF703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" y="1547"/>
              <a:ext cx="397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franchir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6">
              <a:extLst>
                <a:ext uri="{FF2B5EF4-FFF2-40B4-BE49-F238E27FC236}">
                  <a16:creationId xmlns:a16="http://schemas.microsoft.com/office/drawing/2014/main" xmlns="" id="{AB585AA5-D5CD-43D6-91D3-8A45EB8F1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6" y="1547"/>
              <a:ext cx="9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7">
              <a:extLst>
                <a:ext uri="{FF2B5EF4-FFF2-40B4-BE49-F238E27FC236}">
                  <a16:creationId xmlns:a16="http://schemas.microsoft.com/office/drawing/2014/main" xmlns="" id="{5A9D1936-2966-4D87-8BFD-2EDDE683F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" y="1547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38">
              <a:extLst>
                <a:ext uri="{FF2B5EF4-FFF2-40B4-BE49-F238E27FC236}">
                  <a16:creationId xmlns:a16="http://schemas.microsoft.com/office/drawing/2014/main" xmlns="" id="{4BEF0542-9309-4D5B-9F84-1BE350DFF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2" y="1547"/>
              <a:ext cx="627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plots placés à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39">
              <a:extLst>
                <a:ext uri="{FF2B5EF4-FFF2-40B4-BE49-F238E27FC236}">
                  <a16:creationId xmlns:a16="http://schemas.microsoft.com/office/drawing/2014/main" xmlns="" id="{29408532-8462-46D1-B835-CF810AEFA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4" y="1547"/>
              <a:ext cx="9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0">
              <a:extLst>
                <a:ext uri="{FF2B5EF4-FFF2-40B4-BE49-F238E27FC236}">
                  <a16:creationId xmlns:a16="http://schemas.microsoft.com/office/drawing/2014/main" xmlns="" id="{E2D5318C-5CCB-4F74-9492-B5F452777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5" y="1547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1">
              <a:extLst>
                <a:ext uri="{FF2B5EF4-FFF2-40B4-BE49-F238E27FC236}">
                  <a16:creationId xmlns:a16="http://schemas.microsoft.com/office/drawing/2014/main" xmlns="" id="{52FCCC51-B101-4B3B-8767-7598CDBA0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0" y="1547"/>
              <a:ext cx="1843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mètre de distance de la rampe et écartés de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2">
              <a:extLst>
                <a:ext uri="{FF2B5EF4-FFF2-40B4-BE49-F238E27FC236}">
                  <a16:creationId xmlns:a16="http://schemas.microsoft.com/office/drawing/2014/main" xmlns="" id="{E00C9B45-07F3-474C-BAD5-9572C4273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" y="1663"/>
              <a:ext cx="146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30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3">
              <a:extLst>
                <a:ext uri="{FF2B5EF4-FFF2-40B4-BE49-F238E27FC236}">
                  <a16:creationId xmlns:a16="http://schemas.microsoft.com/office/drawing/2014/main" xmlns="" id="{F1692983-9EB4-4C93-8288-CA34A83B2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1" y="1663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4">
              <a:extLst>
                <a:ext uri="{FF2B5EF4-FFF2-40B4-BE49-F238E27FC236}">
                  <a16:creationId xmlns:a16="http://schemas.microsoft.com/office/drawing/2014/main" xmlns="" id="{D4355590-DA99-452E-B006-166F2335E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7" y="1663"/>
              <a:ext cx="1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cm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5">
              <a:extLst>
                <a:ext uri="{FF2B5EF4-FFF2-40B4-BE49-F238E27FC236}">
                  <a16:creationId xmlns:a16="http://schemas.microsoft.com/office/drawing/2014/main" xmlns="" id="{E0D19D59-0C69-48AE-A894-A0249BFCE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663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6">
              <a:extLst>
                <a:ext uri="{FF2B5EF4-FFF2-40B4-BE49-F238E27FC236}">
                  <a16:creationId xmlns:a16="http://schemas.microsoft.com/office/drawing/2014/main" xmlns="" id="{1134775A-B39A-450E-94C7-E6B9C3C68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5" y="1775"/>
              <a:ext cx="11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mbol" panose="05050102010706020507" pitchFamily="18" charset="2"/>
                </a:rPr>
                <a:t>·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7">
              <a:extLst>
                <a:ext uri="{FF2B5EF4-FFF2-40B4-BE49-F238E27FC236}">
                  <a16:creationId xmlns:a16="http://schemas.microsoft.com/office/drawing/2014/main" xmlns="" id="{D50CA6E8-6AD7-48EA-8D90-8B8711A4B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1786"/>
              <a:ext cx="75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48">
              <a:extLst>
                <a:ext uri="{FF2B5EF4-FFF2-40B4-BE49-F238E27FC236}">
                  <a16:creationId xmlns:a16="http://schemas.microsoft.com/office/drawing/2014/main" xmlns="" id="{B21C357F-CF39-46C2-AEA6-401117987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" y="1787"/>
              <a:ext cx="1932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ces deux derniers points devront être réalisés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9">
              <a:extLst>
                <a:ext uri="{FF2B5EF4-FFF2-40B4-BE49-F238E27FC236}">
                  <a16:creationId xmlns:a16="http://schemas.microsoft.com/office/drawing/2014/main" xmlns="" id="{E929EB22-907F-4A0F-9DEF-D8DFCF75B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" y="1787"/>
              <a:ext cx="9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0">
              <a:extLst>
                <a:ext uri="{FF2B5EF4-FFF2-40B4-BE49-F238E27FC236}">
                  <a16:creationId xmlns:a16="http://schemas.microsoft.com/office/drawing/2014/main" xmlns="" id="{6FC0D3F5-2609-4640-9DEF-B0D43ED5E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" y="1787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1">
              <a:extLst>
                <a:ext uri="{FF2B5EF4-FFF2-40B4-BE49-F238E27FC236}">
                  <a16:creationId xmlns:a16="http://schemas.microsoft.com/office/drawing/2014/main" xmlns="" id="{F9DC3FDB-F082-4871-AC07-0B4DE8459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0" y="1787"/>
              <a:ext cx="829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fois de suite par la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2">
              <a:extLst>
                <a:ext uri="{FF2B5EF4-FFF2-40B4-BE49-F238E27FC236}">
                  <a16:creationId xmlns:a16="http://schemas.microsoft.com/office/drawing/2014/main" xmlns="" id="{46A239E3-CF2A-4DF5-902A-21DB425D0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" y="1904"/>
              <a:ext cx="61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même voiture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3">
              <a:extLst>
                <a:ext uri="{FF2B5EF4-FFF2-40B4-BE49-F238E27FC236}">
                  <a16:creationId xmlns:a16="http://schemas.microsoft.com/office/drawing/2014/main" xmlns="" id="{0198029F-3334-43E0-80ED-8062EA663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" y="1904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4">
              <a:extLst>
                <a:ext uri="{FF2B5EF4-FFF2-40B4-BE49-F238E27FC236}">
                  <a16:creationId xmlns:a16="http://schemas.microsoft.com/office/drawing/2014/main" xmlns="" id="{6749A482-9CBF-4D39-A7EB-1CCECC4A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5" y="2016"/>
              <a:ext cx="11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mbol" panose="05050102010706020507" pitchFamily="18" charset="2"/>
                </a:rPr>
                <a:t>·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5">
              <a:extLst>
                <a:ext uri="{FF2B5EF4-FFF2-40B4-BE49-F238E27FC236}">
                  <a16:creationId xmlns:a16="http://schemas.microsoft.com/office/drawing/2014/main" xmlns="" id="{BED89CAD-F30F-4D74-9848-F6D579F77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2027"/>
              <a:ext cx="75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6">
              <a:extLst>
                <a:ext uri="{FF2B5EF4-FFF2-40B4-BE49-F238E27FC236}">
                  <a16:creationId xmlns:a16="http://schemas.microsoft.com/office/drawing/2014/main" xmlns="" id="{04C8C914-EB5C-49BD-AC50-F489DF7E2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" y="2028"/>
              <a:ext cx="2167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avoir une carrosserie qui est une création originale.</a:t>
              </a:r>
              <a:endPara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7">
              <a:extLst>
                <a:ext uri="{FF2B5EF4-FFF2-40B4-BE49-F238E27FC236}">
                  <a16:creationId xmlns:a16="http://schemas.microsoft.com/office/drawing/2014/main" xmlns="" id="{DF05BF93-C2DC-4887-8F73-4794EA788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2" y="2028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58">
              <a:extLst>
                <a:ext uri="{FF2B5EF4-FFF2-40B4-BE49-F238E27FC236}">
                  <a16:creationId xmlns:a16="http://schemas.microsoft.com/office/drawing/2014/main" xmlns="" id="{2DB493CE-B9B7-428B-98E9-06BADA880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2144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59">
              <a:extLst>
                <a:ext uri="{FF2B5EF4-FFF2-40B4-BE49-F238E27FC236}">
                  <a16:creationId xmlns:a16="http://schemas.microsoft.com/office/drawing/2014/main" xmlns="" id="{A09C844E-F023-44DB-BFE2-7DAD04275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2261"/>
              <a:ext cx="118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Votre véhicule sera bloqué </a:t>
              </a:r>
              <a:endPara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0">
              <a:extLst>
                <a:ext uri="{FF2B5EF4-FFF2-40B4-BE49-F238E27FC236}">
                  <a16:creationId xmlns:a16="http://schemas.microsoft.com/office/drawing/2014/main" xmlns="" id="{87CD82C1-44D8-4382-A98D-007754AA8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2261"/>
              <a:ext cx="653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sur la rampe à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1">
              <a:extLst>
                <a:ext uri="{FF2B5EF4-FFF2-40B4-BE49-F238E27FC236}">
                  <a16:creationId xmlns:a16="http://schemas.microsoft.com/office/drawing/2014/main" xmlns="" id="{0D023601-84BF-4753-97B4-2E1E2E515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0" y="2261"/>
              <a:ext cx="146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25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2">
              <a:extLst>
                <a:ext uri="{FF2B5EF4-FFF2-40B4-BE49-F238E27FC236}">
                  <a16:creationId xmlns:a16="http://schemas.microsoft.com/office/drawing/2014/main" xmlns="" id="{37D90C23-0235-41D6-9118-4DC3A2326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" y="2261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3">
              <a:extLst>
                <a:ext uri="{FF2B5EF4-FFF2-40B4-BE49-F238E27FC236}">
                  <a16:creationId xmlns:a16="http://schemas.microsoft.com/office/drawing/2014/main" xmlns="" id="{C226A104-967F-4135-B2A4-249099A5D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7" y="2261"/>
              <a:ext cx="1300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cm du bord supérieur et lâché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4">
              <a:extLst>
                <a:ext uri="{FF2B5EF4-FFF2-40B4-BE49-F238E27FC236}">
                  <a16:creationId xmlns:a16="http://schemas.microsoft.com/office/drawing/2014/main" xmlns="" id="{6936407A-37D8-43B1-A498-D32517012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2377"/>
              <a:ext cx="44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sans élan.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5">
              <a:extLst>
                <a:ext uri="{FF2B5EF4-FFF2-40B4-BE49-F238E27FC236}">
                  <a16:creationId xmlns:a16="http://schemas.microsoft.com/office/drawing/2014/main" xmlns="" id="{547C9352-88CA-489E-83F0-1AA38620F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6" y="2377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6">
              <a:extLst>
                <a:ext uri="{FF2B5EF4-FFF2-40B4-BE49-F238E27FC236}">
                  <a16:creationId xmlns:a16="http://schemas.microsoft.com/office/drawing/2014/main" xmlns="" id="{7A5E2787-BBC7-4E46-B92E-78374B8F4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2494"/>
              <a:ext cx="123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La rampe a une longueur de </a:t>
              </a:r>
              <a:endPara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7">
              <a:extLst>
                <a:ext uri="{FF2B5EF4-FFF2-40B4-BE49-F238E27FC236}">
                  <a16:creationId xmlns:a16="http://schemas.microsoft.com/office/drawing/2014/main" xmlns="" id="{009CD96A-C0BC-494E-B710-870E334E8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2494"/>
              <a:ext cx="146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68">
              <a:extLst>
                <a:ext uri="{FF2B5EF4-FFF2-40B4-BE49-F238E27FC236}">
                  <a16:creationId xmlns:a16="http://schemas.microsoft.com/office/drawing/2014/main" xmlns="" id="{093C724C-4ED0-4A22-BE49-13FD760AD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" y="2494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69">
              <a:extLst>
                <a:ext uri="{FF2B5EF4-FFF2-40B4-BE49-F238E27FC236}">
                  <a16:creationId xmlns:a16="http://schemas.microsoft.com/office/drawing/2014/main" xmlns="" id="{E8F00D4C-6B2E-4491-864C-A528B1224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9" y="2494"/>
              <a:ext cx="1736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cm et le bord supérieur a une hauteur de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0">
              <a:extLst>
                <a:ext uri="{FF2B5EF4-FFF2-40B4-BE49-F238E27FC236}">
                  <a16:creationId xmlns:a16="http://schemas.microsoft.com/office/drawing/2014/main" xmlns="" id="{30F64585-EEFA-4422-9FE5-41BD7D8BB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2" y="2494"/>
              <a:ext cx="146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30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1">
              <a:extLst>
                <a:ext uri="{FF2B5EF4-FFF2-40B4-BE49-F238E27FC236}">
                  <a16:creationId xmlns:a16="http://schemas.microsoft.com/office/drawing/2014/main" xmlns="" id="{D7DA568A-9E7B-4715-AB7D-63B74AC22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3" y="2494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2">
              <a:extLst>
                <a:ext uri="{FF2B5EF4-FFF2-40B4-BE49-F238E27FC236}">
                  <a16:creationId xmlns:a16="http://schemas.microsoft.com/office/drawing/2014/main" xmlns="" id="{CBB22427-0CE9-4856-B20E-496F40243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2611"/>
              <a:ext cx="19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cm.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3">
              <a:extLst>
                <a:ext uri="{FF2B5EF4-FFF2-40B4-BE49-F238E27FC236}">
                  <a16:creationId xmlns:a16="http://schemas.microsoft.com/office/drawing/2014/main" xmlns="" id="{C3204B3A-4B5A-4CDF-ADFA-42ECB26F8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611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4">
              <a:extLst>
                <a:ext uri="{FF2B5EF4-FFF2-40B4-BE49-F238E27FC236}">
                  <a16:creationId xmlns:a16="http://schemas.microsoft.com/office/drawing/2014/main" xmlns="" id="{3AD1AFD8-6E72-4360-8530-FB2068140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2727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5">
              <a:extLst>
                <a:ext uri="{FF2B5EF4-FFF2-40B4-BE49-F238E27FC236}">
                  <a16:creationId xmlns:a16="http://schemas.microsoft.com/office/drawing/2014/main" xmlns="" id="{12C89B26-22E5-49F7-BA6C-9DE4549C6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2844"/>
              <a:ext cx="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6">
              <a:extLst>
                <a:ext uri="{FF2B5EF4-FFF2-40B4-BE49-F238E27FC236}">
                  <a16:creationId xmlns:a16="http://schemas.microsoft.com/office/drawing/2014/main" xmlns="" id="{DAA398DC-F37B-450C-9222-6EA228A5C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2959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101" name="Picture 77">
              <a:extLst>
                <a:ext uri="{FF2B5EF4-FFF2-40B4-BE49-F238E27FC236}">
                  <a16:creationId xmlns:a16="http://schemas.microsoft.com/office/drawing/2014/main" xmlns="" id="{2BB1FE1B-6B79-46D4-94EC-26208EB77A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30" y="871"/>
              <a:ext cx="330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61085057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erie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</TotalTime>
  <Words>791</Words>
  <Application>Microsoft Office PowerPoint</Application>
  <PresentationFormat>Grand écran</PresentationFormat>
  <Paragraphs>160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Gill Sans MT</vt:lpstr>
      <vt:lpstr>Palatino Linotype</vt:lpstr>
      <vt:lpstr>Symbol</vt:lpstr>
      <vt:lpstr>Times New Roman</vt:lpstr>
      <vt:lpstr>Tw Cen MT</vt:lpstr>
      <vt:lpstr>Galerie</vt:lpstr>
      <vt:lpstr>SCIENCES ET LANGAGES CYCLE 2</vt:lpstr>
      <vt:lpstr>Les démarches en sciences et technologie</vt:lpstr>
      <vt:lpstr>LA DEMARCHE D’INVESTIGATION</vt:lpstr>
      <vt:lpstr>LA DEMARCHE D’INVESTIGATION</vt:lpstr>
      <vt:lpstr>Différences entre sciences et technologie</vt:lpstr>
      <vt:lpstr>sciences et technologie des démarches parallèles </vt:lpstr>
      <vt:lpstr>Présentation PowerPoint</vt:lpstr>
      <vt:lpstr>Présentation PowerPoint</vt:lpstr>
      <vt:lpstr>Quelques exemples en technologie:</vt:lpstr>
      <vt:lpstr>Quelques exemples en technologie: des réalisations :</vt:lpstr>
      <vt:lpstr>Présentation PowerPoint</vt:lpstr>
      <vt:lpstr> Question : de quoi les plantes ont-elles besoin pour pousser?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SCIENCES ET LANGAGES CYCLE 2</dc:title>
  <dc:creator>Xavier Vilport</dc:creator>
  <cp:lastModifiedBy>EMFE Lycée Français San Salvador</cp:lastModifiedBy>
  <cp:revision>1</cp:revision>
  <dcterms:created xsi:type="dcterms:W3CDTF">2019-05-16T12:55:39Z</dcterms:created>
  <dcterms:modified xsi:type="dcterms:W3CDTF">2019-05-16T19:15:39Z</dcterms:modified>
</cp:coreProperties>
</file>