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70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49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25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37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29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03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389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373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190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471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053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8B82D-FAEC-44E3-8911-6B59892D1294}" type="datetimeFigureOut">
              <a:rPr lang="fr-FR" smtClean="0"/>
              <a:t>15/05/2019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7B2AB-A118-4793-8016-E972C4EA49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91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8227" y="379878"/>
            <a:ext cx="10515600" cy="1301623"/>
          </a:xfrm>
          <a:solidFill>
            <a:schemeClr val="accent6"/>
          </a:solidFill>
        </p:spPr>
        <p:txBody>
          <a:bodyPr/>
          <a:lstStyle/>
          <a:p>
            <a:pPr marL="0" indent="0" algn="ctr">
              <a:buNone/>
            </a:pPr>
            <a:r>
              <a:rPr lang="fr-FR" sz="2400" dirty="0" smtClean="0"/>
              <a:t>« Un enfant n’apprend pas le langage en grandissant; c’est au contraire le langage qui le fait grandir ».</a:t>
            </a:r>
          </a:p>
          <a:p>
            <a:pPr marL="0" indent="0" algn="ctr">
              <a:buNone/>
            </a:pPr>
            <a:r>
              <a:rPr lang="fr-FR" sz="2000" dirty="0" err="1"/>
              <a:t>A.Bentotila</a:t>
            </a:r>
            <a:r>
              <a:rPr lang="fr-FR" sz="2000" dirty="0"/>
              <a:t> et </a:t>
            </a:r>
            <a:r>
              <a:rPr lang="fr-FR" sz="2000" dirty="0" err="1" smtClean="0"/>
              <a:t>Y.Quéré</a:t>
            </a:r>
            <a:r>
              <a:rPr lang="fr-FR" sz="2000" dirty="0" smtClean="0"/>
              <a:t>, </a:t>
            </a:r>
            <a:r>
              <a:rPr lang="fr-FR" sz="2000" i="1" dirty="0" smtClean="0"/>
              <a:t>Langue et sciences</a:t>
            </a:r>
            <a:r>
              <a:rPr lang="fr-FR" sz="2000" dirty="0" smtClean="0"/>
              <a:t>, PLON, 2014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784291" y="4742343"/>
            <a:ext cx="9238235" cy="2123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Un enfant ne cherchera à s’emparer des moyens linguistiques ou des outils de la pensée que s’il voit se dessiner au loin et peu à peu prendre forme les enjeux de l’apprentissage: gagner un peu de pouvoir sur le monde et sur les autres.</a:t>
            </a:r>
          </a:p>
          <a:p>
            <a:pPr algn="ctr"/>
            <a:r>
              <a:rPr lang="fr-FR" dirty="0" err="1"/>
              <a:t>A.Bentotila</a:t>
            </a:r>
            <a:r>
              <a:rPr lang="fr-FR" dirty="0"/>
              <a:t> et </a:t>
            </a:r>
            <a:r>
              <a:rPr lang="fr-FR" dirty="0" err="1"/>
              <a:t>Y.Quéré</a:t>
            </a:r>
            <a:r>
              <a:rPr lang="fr-FR" dirty="0"/>
              <a:t>, </a:t>
            </a:r>
            <a:r>
              <a:rPr lang="fr-FR" i="1" dirty="0"/>
              <a:t>Langue et sciences</a:t>
            </a:r>
            <a:r>
              <a:rPr lang="fr-FR" dirty="0"/>
              <a:t>, PLON, 2014</a:t>
            </a: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00449" y="1945781"/>
            <a:ext cx="1885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Désignation des objets un à un (mon ours)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78227" y="3320064"/>
            <a:ext cx="18387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Apparition de la notion de concept (catégorie ours) = première abstraction</a:t>
            </a:r>
            <a:endParaRPr lang="fr-FR" dirty="0"/>
          </a:p>
        </p:txBody>
      </p:sp>
      <p:sp>
        <p:nvSpPr>
          <p:cNvPr id="7" name="Accolade ouvrante 6"/>
          <p:cNvSpPr/>
          <p:nvPr/>
        </p:nvSpPr>
        <p:spPr>
          <a:xfrm rot="10800000">
            <a:off x="2280122" y="1970735"/>
            <a:ext cx="612647" cy="3067990"/>
          </a:xfrm>
          <a:prstGeom prst="lef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982844" y="3275762"/>
            <a:ext cx="1549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Désignation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938703" y="2996898"/>
            <a:ext cx="1562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Commentaire = parler « sur » ce qui m’entoure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188572" y="1853483"/>
            <a:ext cx="20331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Mettre </a:t>
            </a:r>
          </a:p>
          <a:p>
            <a:pPr algn="ctr"/>
            <a:r>
              <a:rPr lang="fr-FR" dirty="0" smtClean="0"/>
              <a:t>de la distance avec mon univers proche = </a:t>
            </a:r>
          </a:p>
          <a:p>
            <a:pPr algn="ctr"/>
            <a:r>
              <a:rPr lang="fr-FR" dirty="0" smtClean="0"/>
              <a:t>Sortir </a:t>
            </a:r>
            <a:r>
              <a:rPr lang="fr-FR" dirty="0"/>
              <a:t>de l’immédiateté , élargir cercle et sujets de communication</a:t>
            </a:r>
          </a:p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9421556" y="2996898"/>
            <a:ext cx="1493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Accompagner les pourquoi? 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385271" y="3504730"/>
            <a:ext cx="74048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6500803" y="3460428"/>
            <a:ext cx="90260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57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3" grpId="0" animBg="1"/>
      <p:bldP spid="5" grpId="0"/>
      <p:bldP spid="6" grpId="0"/>
      <p:bldP spid="7" grpId="0" animBg="1"/>
      <p:bldP spid="8" grpId="0"/>
      <p:bldP spid="9" grpId="0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fr-FR" dirty="0" smtClean="0"/>
              <a:t>« Du lexique à la science et de la science au lexique«  projet la main à la Pâte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10128" y="1770761"/>
            <a:ext cx="6458712" cy="515239"/>
          </a:xfrm>
          <a:solidFill>
            <a:srgbClr val="92D050"/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/>
              <a:t>Les notions vont s’élaborer successivement.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941832" y="2366073"/>
            <a:ext cx="4727448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ÉTAPE 1 </a:t>
            </a:r>
            <a:r>
              <a:rPr lang="fr-FR" b="1" dirty="0" smtClean="0"/>
              <a:t>– Le </a:t>
            </a:r>
            <a:r>
              <a:rPr lang="fr-FR" b="1" dirty="0"/>
              <a:t>grand déballage de mots puis leur </a:t>
            </a:r>
            <a:r>
              <a:rPr lang="fr-FR" b="1" dirty="0" smtClean="0"/>
              <a:t>classement</a:t>
            </a:r>
          </a:p>
          <a:p>
            <a:r>
              <a:rPr lang="fr-FR" dirty="0" smtClean="0"/>
              <a:t>objectif : </a:t>
            </a:r>
          </a:p>
          <a:p>
            <a:r>
              <a:rPr lang="fr-FR" dirty="0" smtClean="0"/>
              <a:t>- créer </a:t>
            </a:r>
            <a:r>
              <a:rPr lang="fr-FR" dirty="0"/>
              <a:t>un corpus de mots et de faire surgir les liens sémantiques qui existent entre les </a:t>
            </a:r>
            <a:r>
              <a:rPr lang="fr-FR" dirty="0" smtClean="0"/>
              <a:t>mots</a:t>
            </a:r>
          </a:p>
          <a:p>
            <a:r>
              <a:rPr lang="fr-FR" dirty="0" smtClean="0"/>
              <a:t>- soulever </a:t>
            </a:r>
            <a:r>
              <a:rPr lang="fr-FR" dirty="0"/>
              <a:t>des questionnements scientifiques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729984" y="2366073"/>
            <a:ext cx="4623816" cy="2031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ÉTAPE </a:t>
            </a:r>
            <a:r>
              <a:rPr lang="fr-FR" b="1" dirty="0" smtClean="0"/>
              <a:t>2 – séances </a:t>
            </a:r>
            <a:r>
              <a:rPr lang="fr-FR" b="1" dirty="0"/>
              <a:t>de sciences </a:t>
            </a:r>
            <a:r>
              <a:rPr lang="fr-FR" b="1" dirty="0" smtClean="0"/>
              <a:t>et séances de vocabulaire en parallèle</a:t>
            </a:r>
          </a:p>
          <a:p>
            <a:r>
              <a:rPr lang="fr-FR" dirty="0" smtClean="0"/>
              <a:t>Objectifs:</a:t>
            </a:r>
          </a:p>
          <a:p>
            <a:r>
              <a:rPr lang="fr-FR" dirty="0" smtClean="0"/>
              <a:t>- sciences pour </a:t>
            </a:r>
            <a:r>
              <a:rPr lang="fr-FR" dirty="0"/>
              <a:t>répondre aux </a:t>
            </a:r>
            <a:r>
              <a:rPr lang="fr-FR" dirty="0" smtClean="0"/>
              <a:t>questions</a:t>
            </a:r>
          </a:p>
          <a:p>
            <a:r>
              <a:rPr lang="fr-FR" dirty="0" smtClean="0"/>
              <a:t>- expérimenter </a:t>
            </a:r>
            <a:r>
              <a:rPr lang="fr-FR" dirty="0"/>
              <a:t>les mécanismes de la </a:t>
            </a:r>
            <a:r>
              <a:rPr lang="fr-FR" dirty="0" smtClean="0"/>
              <a:t>langue</a:t>
            </a:r>
            <a:endParaRPr lang="fr-FR" dirty="0"/>
          </a:p>
          <a:p>
            <a:r>
              <a:rPr lang="fr-FR" dirty="0" smtClean="0"/>
              <a:t>- voir que </a:t>
            </a:r>
            <a:r>
              <a:rPr lang="fr-FR" dirty="0"/>
              <a:t>le sens d’un mot se définit dans un contexte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41832" y="4397398"/>
            <a:ext cx="5074920" cy="2031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ÉTAPE 3 </a:t>
            </a:r>
            <a:r>
              <a:rPr lang="fr-FR" b="1" dirty="0" smtClean="0"/>
              <a:t>– Application</a:t>
            </a:r>
          </a:p>
          <a:p>
            <a:r>
              <a:rPr lang="fr-FR" dirty="0" smtClean="0"/>
              <a:t>Objectif : activer </a:t>
            </a:r>
            <a:r>
              <a:rPr lang="fr-FR" dirty="0"/>
              <a:t>le vocabulaire des élèves. </a:t>
            </a:r>
            <a:endParaRPr lang="fr-FR" dirty="0" smtClean="0"/>
          </a:p>
          <a:p>
            <a:r>
              <a:rPr lang="fr-FR" dirty="0" smtClean="0"/>
              <a:t>Ils </a:t>
            </a:r>
            <a:r>
              <a:rPr lang="fr-FR" dirty="0"/>
              <a:t>sont amenés à s’approprier les mots du relevé pour construire leurs propres énoncés.</a:t>
            </a:r>
          </a:p>
          <a:p>
            <a:r>
              <a:rPr lang="fr-FR" dirty="0"/>
              <a:t>Les mots relevés et manipulés dans les étapes précédentes servent donc d’outils pour construire un énoncé oral ou écrit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894576" y="4736592"/>
            <a:ext cx="3593592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/>
              <a:t>ÉTAPE 4 : Vocabulaire et </a:t>
            </a:r>
            <a:r>
              <a:rPr lang="fr-FR" b="1" dirty="0" smtClean="0"/>
              <a:t>sciences </a:t>
            </a:r>
          </a:p>
          <a:p>
            <a:r>
              <a:rPr lang="fr-FR" dirty="0" smtClean="0"/>
              <a:t>Objectifs:</a:t>
            </a:r>
            <a:endParaRPr lang="fr-FR" dirty="0"/>
          </a:p>
          <a:p>
            <a:r>
              <a:rPr lang="fr-FR" dirty="0" smtClean="0"/>
              <a:t>- prolongements</a:t>
            </a:r>
          </a:p>
          <a:p>
            <a:r>
              <a:rPr lang="fr-FR" dirty="0" smtClean="0"/>
              <a:t>- ouverture culturelle</a:t>
            </a:r>
            <a:endParaRPr lang="fr-FR" dirty="0"/>
          </a:p>
          <a:p>
            <a:r>
              <a:rPr lang="fr-FR" dirty="0" smtClean="0"/>
              <a:t>- enrichissement du corpus de mots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03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5387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fr-FR" dirty="0" smtClean="0"/>
              <a:t>Lexique-Vocabulaire et sciences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517904" y="1815607"/>
            <a:ext cx="173736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Lexique = ensemble des mots d’une langue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187952" y="1677108"/>
            <a:ext cx="3218688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Vocabulaire: ensemble de mots du lexique</a:t>
            </a:r>
          </a:p>
          <a:p>
            <a:pPr algn="ctr"/>
            <a:r>
              <a:rPr lang="fr-FR" dirty="0" smtClean="0"/>
              <a:t>Exemple:</a:t>
            </a:r>
          </a:p>
          <a:p>
            <a:pPr algn="ctr"/>
            <a:r>
              <a:rPr lang="fr-FR" dirty="0" smtClean="0"/>
              <a:t>Vocabulaire de l’élève</a:t>
            </a:r>
          </a:p>
          <a:p>
            <a:pPr algn="ctr"/>
            <a:r>
              <a:rPr lang="fr-FR" dirty="0" smtClean="0"/>
              <a:t>Vocabulaire des sciences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7516368" y="1997140"/>
            <a:ext cx="1170432" cy="4437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8804148" y="1396975"/>
            <a:ext cx="2843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Vocabulaire passif</a:t>
            </a:r>
            <a:r>
              <a:rPr lang="fr-FR" dirty="0" smtClean="0"/>
              <a:t>: </a:t>
            </a:r>
          </a:p>
          <a:p>
            <a:pPr algn="ctr"/>
            <a:r>
              <a:rPr lang="fr-FR" dirty="0" smtClean="0"/>
              <a:t>Je connais et comprends les mots mais je ne les utilise pas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9052560" y="2875462"/>
            <a:ext cx="2255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Vocabulaire actif ou mis en œuvre </a:t>
            </a:r>
            <a:r>
              <a:rPr lang="fr-FR" dirty="0" smtClean="0"/>
              <a:t>: </a:t>
            </a:r>
          </a:p>
          <a:p>
            <a:pPr algn="ctr"/>
            <a:r>
              <a:rPr lang="fr-FR" dirty="0" smtClean="0"/>
              <a:t>je suis capable d’activer et d’utiliser des mots appris ou connus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7534656" y="2875462"/>
            <a:ext cx="1152144" cy="5030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953512" y="3620346"/>
            <a:ext cx="4562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En français, le lexique est une organisation très complexe en champs lexicaux, synonymie, contraires, polysémie, dérivation…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30936" y="5238621"/>
            <a:ext cx="4041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Et le </a:t>
            </a:r>
            <a:r>
              <a:rPr lang="fr-FR" sz="2400" dirty="0" smtClean="0"/>
              <a:t>vocabulaire</a:t>
            </a:r>
            <a:r>
              <a:rPr lang="fr-FR" dirty="0" smtClean="0"/>
              <a:t> de l’enfant ?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553712" y="4776956"/>
            <a:ext cx="5961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Construire le sens d’un mot c’est faire des </a:t>
            </a:r>
            <a:r>
              <a:rPr lang="fr-FR" dirty="0"/>
              <a:t>liens qui existent entre ce mot et les autres </a:t>
            </a:r>
            <a:r>
              <a:rPr lang="fr-FR" dirty="0" smtClean="0"/>
              <a:t>mots</a:t>
            </a:r>
            <a:r>
              <a:rPr lang="fr-FR" dirty="0"/>
              <a:t>:</a:t>
            </a:r>
          </a:p>
          <a:p>
            <a:r>
              <a:rPr lang="fr-FR" dirty="0"/>
              <a:t>-  Pour le mémoriser</a:t>
            </a:r>
          </a:p>
          <a:p>
            <a:r>
              <a:rPr lang="fr-FR" dirty="0"/>
              <a:t>-  Pour le réutiliser</a:t>
            </a:r>
          </a:p>
          <a:p>
            <a:r>
              <a:rPr lang="fr-FR" dirty="0"/>
              <a:t>-  Pour le comprendre dans un autre contexte</a:t>
            </a:r>
          </a:p>
          <a:p>
            <a:r>
              <a:rPr lang="fr-FR" dirty="0"/>
              <a:t>-  Pour le contextualiser, et mieux comprendre les inférences.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7645908" y="4073477"/>
            <a:ext cx="1223772" cy="85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05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/>
      <p:bldP spid="13" grpId="0"/>
      <p:bldP spid="14" grpId="0"/>
      <p:bldP spid="3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390</Words>
  <Application>Microsoft Office PowerPoint</Application>
  <PresentationFormat>Grand écran</PresentationFormat>
  <Paragraphs>49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« Du lexique à la science et de la science au lexique«  projet la main à la Pâte</vt:lpstr>
      <vt:lpstr>Lexique-Vocabulaire et sciences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EMFE Lycée Français San Salvador</dc:creator>
  <cp:lastModifiedBy>EMFE Lycée Français San Salvador</cp:lastModifiedBy>
  <cp:revision>19</cp:revision>
  <dcterms:created xsi:type="dcterms:W3CDTF">2019-05-14T23:46:03Z</dcterms:created>
  <dcterms:modified xsi:type="dcterms:W3CDTF">2019-05-15T22:29:08Z</dcterms:modified>
</cp:coreProperties>
</file>