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0" r:id="rId5"/>
    <p:sldId id="261" r:id="rId6"/>
  </p:sldIdLst>
  <p:sldSz cx="12192000" cy="6858000"/>
  <p:notesSz cx="6797675" cy="9931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1F22-8E20-4C9A-9494-61A479D504F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8393-2D0E-464D-93E1-FE35177AE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870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1F22-8E20-4C9A-9494-61A479D504F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8393-2D0E-464D-93E1-FE35177AE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4052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1F22-8E20-4C9A-9494-61A479D504F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8393-2D0E-464D-93E1-FE35177AE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015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1F22-8E20-4C9A-9494-61A479D504F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8393-2D0E-464D-93E1-FE35177AE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627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1F22-8E20-4C9A-9494-61A479D504F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8393-2D0E-464D-93E1-FE35177AE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74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1F22-8E20-4C9A-9494-61A479D504F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8393-2D0E-464D-93E1-FE35177AE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002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1F22-8E20-4C9A-9494-61A479D504F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8393-2D0E-464D-93E1-FE35177AE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8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1F22-8E20-4C9A-9494-61A479D504F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8393-2D0E-464D-93E1-FE35177AE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67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1F22-8E20-4C9A-9494-61A479D504F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8393-2D0E-464D-93E1-FE35177AE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859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1F22-8E20-4C9A-9494-61A479D504F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8393-2D0E-464D-93E1-FE35177AE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33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1F22-8E20-4C9A-9494-61A479D504F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8393-2D0E-464D-93E1-FE35177AE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160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E1F22-8E20-4C9A-9494-61A479D504F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48393-2D0E-464D-93E1-FE35177AE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42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solidFill>
            <a:srgbClr val="00B050"/>
          </a:solidFill>
          <a:ln>
            <a:solidFill>
              <a:schemeClr val="accent6"/>
            </a:solidFill>
          </a:ln>
        </p:spPr>
        <p:txBody>
          <a:bodyPr>
            <a:normAutofit fontScale="90000"/>
          </a:bodyPr>
          <a:lstStyle/>
          <a:p>
            <a:r>
              <a:rPr lang="fr-FR" dirty="0" smtClean="0">
                <a:latin typeface="AR BERKLEY" panose="02000000000000000000" pitchFamily="2" charset="0"/>
              </a:rPr>
              <a:t>Pourquoi s’appuyer sur des albums pour faire des sciences?</a:t>
            </a:r>
            <a:endParaRPr lang="fr-FR" dirty="0">
              <a:latin typeface="AR BERKLEY" panose="02000000000000000000" pitchFamily="2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49338"/>
          </a:xfrm>
          <a:solidFill>
            <a:srgbClr val="92D05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/>
          <a:p>
            <a:r>
              <a:rPr lang="fr-FR" i="1" dirty="0" smtClean="0">
                <a:latin typeface="AR BERKLEY" panose="02000000000000000000" pitchFamily="2" charset="0"/>
              </a:rPr>
              <a:t>Stage Sciences et langages au cycle 2 – Quito du 15 au 17 mai 2019</a:t>
            </a:r>
            <a:endParaRPr lang="fr-FR" i="1" dirty="0">
              <a:latin typeface="AR BERKLEY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88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pPr algn="ctr"/>
            <a:r>
              <a:rPr lang="fr-FR" dirty="0" smtClean="0">
                <a:latin typeface="AR BERKLEY" panose="02000000000000000000" pitchFamily="2" charset="0"/>
              </a:rPr>
              <a:t>Alors pourquoi s’appuyer sur des albums pour faire des sciences ?</a:t>
            </a:r>
            <a:endParaRPr lang="fr-FR" dirty="0">
              <a:latin typeface="AR BERKLEY" panose="02000000000000000000" pitchFamily="2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3054096" y="2212848"/>
            <a:ext cx="5696712" cy="3337560"/>
            <a:chOff x="-731520" y="2862072"/>
            <a:chExt cx="5696712" cy="4306824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4" name="Ellipse 3"/>
            <p:cNvSpPr/>
            <p:nvPr/>
          </p:nvSpPr>
          <p:spPr>
            <a:xfrm>
              <a:off x="-731520" y="2862072"/>
              <a:ext cx="5696712" cy="430682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123444" y="3584448"/>
              <a:ext cx="3986784" cy="230832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i="1" dirty="0" smtClean="0"/>
                <a:t>« Un album de fiction est porteur d'une vision du monde, souvent littéraire ou poétique, où la confrontation à la réalité et la mise à l'épreuve de l'expérience peuvent conduire l'enfant à s'interroger et à construire des notions scientifiques ». </a:t>
              </a:r>
            </a:p>
            <a:p>
              <a:pPr algn="ctr"/>
              <a:r>
                <a:rPr lang="fr-FR" i="1" dirty="0" err="1" smtClean="0"/>
                <a:t>Ch.Laborde</a:t>
              </a:r>
              <a:r>
                <a:rPr lang="fr-FR" i="1" dirty="0" smtClean="0"/>
                <a:t> – La Main à la Pâte</a:t>
              </a:r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8269224" y="2080842"/>
            <a:ext cx="3922776" cy="2914396"/>
            <a:chOff x="256032" y="3952748"/>
            <a:chExt cx="3922776" cy="2914396"/>
          </a:xfrm>
        </p:grpSpPr>
        <p:sp>
          <p:nvSpPr>
            <p:cNvPr id="7" name="Ellipse 6"/>
            <p:cNvSpPr/>
            <p:nvPr/>
          </p:nvSpPr>
          <p:spPr>
            <a:xfrm>
              <a:off x="256032" y="3952748"/>
              <a:ext cx="3922776" cy="2914396"/>
            </a:xfrm>
            <a:prstGeom prst="ellipse">
              <a:avLst/>
            </a:prstGeom>
            <a:solidFill>
              <a:srgbClr val="33CC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591312" y="4255862"/>
              <a:ext cx="302666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 smtClean="0">
                  <a:latin typeface="AR BERKLEY" panose="02000000000000000000" pitchFamily="2" charset="0"/>
                </a:rPr>
                <a:t>Amener les élèves à faire la distinction entre les écrits fictionnels (monde imaginaire) et les écrits documentaires (monde réel)</a:t>
              </a: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173736" y="3538040"/>
            <a:ext cx="3922776" cy="2914396"/>
            <a:chOff x="256032" y="3952748"/>
            <a:chExt cx="3922776" cy="2914396"/>
          </a:xfrm>
          <a:solidFill>
            <a:srgbClr val="33CC33"/>
          </a:solidFill>
        </p:grpSpPr>
        <p:sp>
          <p:nvSpPr>
            <p:cNvPr id="11" name="Ellipse 10"/>
            <p:cNvSpPr/>
            <p:nvPr/>
          </p:nvSpPr>
          <p:spPr>
            <a:xfrm>
              <a:off x="256032" y="3952748"/>
              <a:ext cx="3922776" cy="291439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56666" y="4730094"/>
              <a:ext cx="3026664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 smtClean="0">
                  <a:latin typeface="AR BERKLEY" panose="02000000000000000000" pitchFamily="2" charset="0"/>
                </a:rPr>
                <a:t>Confronter l’imaginaire au réel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574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pPr algn="ctr"/>
            <a:r>
              <a:rPr lang="fr-FR" dirty="0" smtClean="0">
                <a:latin typeface="AR BERKLEY" panose="02000000000000000000" pitchFamily="2" charset="0"/>
              </a:rPr>
              <a:t>Alors pourquoi s’appuyer sur des albums pour faire des sciences ?</a:t>
            </a:r>
            <a:endParaRPr lang="fr-FR" dirty="0">
              <a:latin typeface="AR BERKLEY" panose="02000000000000000000" pitchFamily="2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3054096" y="2313432"/>
            <a:ext cx="5696712" cy="3337560"/>
            <a:chOff x="-731520" y="2991867"/>
            <a:chExt cx="5696712" cy="4306824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4" name="Ellipse 3"/>
            <p:cNvSpPr/>
            <p:nvPr/>
          </p:nvSpPr>
          <p:spPr>
            <a:xfrm>
              <a:off x="-731520" y="2991867"/>
              <a:ext cx="5696712" cy="430682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38100" y="3584448"/>
              <a:ext cx="3986784" cy="3336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i="1" dirty="0"/>
                <a:t>« Certains albums de littérature de jeunesse de type narratif, traditionnellement lus en cycle 1 ou 2, proposent d'intéressantes situations déclenchantes pour mettre en </a:t>
              </a:r>
              <a:r>
                <a:rPr lang="fr-FR" i="1" dirty="0" smtClean="0"/>
                <a:t>œuvre </a:t>
              </a:r>
              <a:r>
                <a:rPr lang="fr-FR" i="1" dirty="0"/>
                <a:t>une démarche d'investigation en sciences à l'école primaire ». </a:t>
              </a:r>
              <a:endParaRPr lang="fr-FR" i="1" dirty="0" smtClean="0"/>
            </a:p>
            <a:p>
              <a:pPr algn="ctr"/>
              <a:r>
                <a:rPr lang="fr-FR" i="1" dirty="0" err="1" smtClean="0"/>
                <a:t>Ch.Laborde</a:t>
              </a:r>
              <a:r>
                <a:rPr lang="fr-FR" i="1" dirty="0" smtClean="0"/>
                <a:t> </a:t>
              </a:r>
              <a:r>
                <a:rPr lang="fr-FR" i="1" dirty="0"/>
                <a:t>– La Main à la Pâte</a:t>
              </a:r>
            </a:p>
            <a:p>
              <a:pPr algn="ctr"/>
              <a:endParaRPr lang="fr-FR" i="1" dirty="0" smtClean="0"/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8269224" y="2080842"/>
            <a:ext cx="3922776" cy="2914396"/>
            <a:chOff x="256032" y="3952748"/>
            <a:chExt cx="3922776" cy="2914396"/>
          </a:xfrm>
        </p:grpSpPr>
        <p:sp>
          <p:nvSpPr>
            <p:cNvPr id="7" name="Ellipse 6"/>
            <p:cNvSpPr/>
            <p:nvPr/>
          </p:nvSpPr>
          <p:spPr>
            <a:xfrm>
              <a:off x="256032" y="3952748"/>
              <a:ext cx="3922776" cy="2914396"/>
            </a:xfrm>
            <a:prstGeom prst="ellipse">
              <a:avLst/>
            </a:prstGeom>
            <a:solidFill>
              <a:srgbClr val="33CC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591312" y="4255862"/>
              <a:ext cx="302666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 smtClean="0">
                  <a:latin typeface="AR BERKLEY" panose="02000000000000000000" pitchFamily="2" charset="0"/>
                </a:rPr>
                <a:t>Renforcer les interactions entre la maîtrise de la langue (langage oral/écrit) et l’apprentissage des sciences</a:t>
              </a: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173736" y="3538040"/>
            <a:ext cx="3922776" cy="2914396"/>
            <a:chOff x="256032" y="3952748"/>
            <a:chExt cx="3922776" cy="2914396"/>
          </a:xfrm>
        </p:grpSpPr>
        <p:sp>
          <p:nvSpPr>
            <p:cNvPr id="11" name="Ellipse 10"/>
            <p:cNvSpPr/>
            <p:nvPr/>
          </p:nvSpPr>
          <p:spPr>
            <a:xfrm>
              <a:off x="256032" y="3952748"/>
              <a:ext cx="3922776" cy="2914396"/>
            </a:xfrm>
            <a:prstGeom prst="ellipse">
              <a:avLst/>
            </a:prstGeom>
            <a:solidFill>
              <a:srgbClr val="33CC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56666" y="4730094"/>
              <a:ext cx="3026664" cy="830997"/>
            </a:xfrm>
            <a:prstGeom prst="rect">
              <a:avLst/>
            </a:prstGeom>
            <a:solidFill>
              <a:srgbClr val="33CC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 smtClean="0">
                  <a:latin typeface="AR BERKLEY" panose="02000000000000000000" pitchFamily="2" charset="0"/>
                </a:rPr>
                <a:t>Diversifier les situations déclenchantes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236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pPr algn="ctr"/>
            <a:r>
              <a:rPr lang="fr-FR" dirty="0" smtClean="0">
                <a:latin typeface="AR BERKLEY" panose="02000000000000000000" pitchFamily="2" charset="0"/>
              </a:rPr>
              <a:t>Déroulement possible avec un album</a:t>
            </a:r>
            <a:endParaRPr lang="fr-FR" dirty="0">
              <a:latin typeface="AR BERKLEY" panose="02000000000000000000" pitchFamily="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Séance 1 à 2 :lecture de l’album, questionnement libre ou semi-dirigé puis reformulation du problème scientifique et choix d’une question. 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Séance </a:t>
            </a:r>
            <a:r>
              <a:rPr lang="fr-FR" dirty="0"/>
              <a:t>3 à 4 :Expérimentation du problème. Démarche expérimentale. 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Séance </a:t>
            </a:r>
            <a:r>
              <a:rPr lang="fr-FR" dirty="0"/>
              <a:t>5 à 6 :Formalisation des acquis et élaboration d’une trace écrite collective finale. </a:t>
            </a:r>
            <a:endParaRPr lang="fr-FR" dirty="0" smtClean="0"/>
          </a:p>
          <a:p>
            <a:pPr algn="r"/>
            <a:r>
              <a:rPr lang="fr-FR" sz="1400" i="1" dirty="0" smtClean="0"/>
              <a:t>D’après </a:t>
            </a:r>
            <a:r>
              <a:rPr lang="fr-FR" sz="1400" i="1" dirty="0" err="1" smtClean="0"/>
              <a:t>P.Bonassies</a:t>
            </a:r>
            <a:r>
              <a:rPr lang="fr-FR" sz="1400" i="1" dirty="0" smtClean="0"/>
              <a:t> et </a:t>
            </a:r>
            <a:r>
              <a:rPr lang="fr-FR" sz="1400" i="1" dirty="0" err="1" smtClean="0"/>
              <a:t>M.Pointreau</a:t>
            </a:r>
            <a:r>
              <a:rPr lang="fr-FR" sz="1400" i="1" dirty="0" smtClean="0"/>
              <a:t>  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335219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944" y="166116"/>
            <a:ext cx="8857488" cy="646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157</Words>
  <Application>Microsoft Office PowerPoint</Application>
  <PresentationFormat>Grand écran</PresentationFormat>
  <Paragraphs>19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 BERKLEY</vt:lpstr>
      <vt:lpstr>Arial</vt:lpstr>
      <vt:lpstr>Calibri</vt:lpstr>
      <vt:lpstr>Calibri Light</vt:lpstr>
      <vt:lpstr>Thème Office</vt:lpstr>
      <vt:lpstr>Pourquoi s’appuyer sur des albums pour faire des sciences?</vt:lpstr>
      <vt:lpstr>Alors pourquoi s’appuyer sur des albums pour faire des sciences ?</vt:lpstr>
      <vt:lpstr>Alors pourquoi s’appuyer sur des albums pour faire des sciences ?</vt:lpstr>
      <vt:lpstr>Déroulement possible avec un album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Pourquoi s’appuyer sur des albums pour faire des sciences?</dc:title>
  <dc:creator>EMFE Lycée Français San Salvador</dc:creator>
  <cp:lastModifiedBy>EMFE Lycée Français San Salvador</cp:lastModifiedBy>
  <cp:revision>9</cp:revision>
  <cp:lastPrinted>2019-05-12T15:55:46Z</cp:lastPrinted>
  <dcterms:created xsi:type="dcterms:W3CDTF">2019-05-11T20:40:28Z</dcterms:created>
  <dcterms:modified xsi:type="dcterms:W3CDTF">2019-05-16T18:55:39Z</dcterms:modified>
</cp:coreProperties>
</file>